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56" r:id="rId2"/>
    <p:sldId id="257" r:id="rId3"/>
    <p:sldId id="272" r:id="rId4"/>
    <p:sldId id="273" r:id="rId5"/>
    <p:sldId id="274" r:id="rId6"/>
    <p:sldId id="275" r:id="rId7"/>
    <p:sldId id="276" r:id="rId8"/>
    <p:sldId id="279" r:id="rId9"/>
    <p:sldId id="280" r:id="rId10"/>
    <p:sldId id="281" r:id="rId11"/>
    <p:sldId id="282" r:id="rId12"/>
    <p:sldId id="283" r:id="rId13"/>
    <p:sldId id="284" r:id="rId14"/>
    <p:sldId id="285" r:id="rId15"/>
    <p:sldId id="286" r:id="rId16"/>
    <p:sldId id="287" r:id="rId17"/>
    <p:sldId id="288" r:id="rId18"/>
    <p:sldId id="289" r:id="rId19"/>
    <p:sldId id="309" r:id="rId20"/>
    <p:sldId id="290" r:id="rId21"/>
    <p:sldId id="291" r:id="rId22"/>
    <p:sldId id="292" r:id="rId23"/>
    <p:sldId id="293" r:id="rId24"/>
    <p:sldId id="294" r:id="rId25"/>
    <p:sldId id="308" r:id="rId26"/>
    <p:sldId id="295" r:id="rId27"/>
    <p:sldId id="296" r:id="rId28"/>
    <p:sldId id="297" r:id="rId29"/>
    <p:sldId id="298" r:id="rId30"/>
    <p:sldId id="299" r:id="rId31"/>
    <p:sldId id="300" r:id="rId32"/>
    <p:sldId id="303" r:id="rId33"/>
    <p:sldId id="304" r:id="rId34"/>
    <p:sldId id="307" r:id="rId35"/>
    <p:sldId id="305" r:id="rId36"/>
    <p:sldId id="306" r:id="rId37"/>
    <p:sldId id="270" r:id="rId38"/>
    <p:sldId id="259" r:id="rId39"/>
    <p:sldId id="26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06" autoAdjust="0"/>
    <p:restoredTop sz="94660"/>
  </p:normalViewPr>
  <p:slideViewPr>
    <p:cSldViewPr snapToGrid="0">
      <p:cViewPr varScale="1">
        <p:scale>
          <a:sx n="86" d="100"/>
          <a:sy n="86" d="100"/>
        </p:scale>
        <p:origin x="37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B348A2-3C15-4BF6-94D0-18D8B4261D7E}"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tr-TR"/>
        </a:p>
      </dgm:t>
    </dgm:pt>
    <dgm:pt modelId="{089DC461-8509-447E-9BB6-CBF2E5A27D55}" type="pres">
      <dgm:prSet presAssocID="{F0B348A2-3C15-4BF6-94D0-18D8B4261D7E}" presName="diagram" presStyleCnt="0">
        <dgm:presLayoutVars>
          <dgm:chPref val="1"/>
          <dgm:dir/>
          <dgm:animOne val="branch"/>
          <dgm:animLvl val="lvl"/>
          <dgm:resizeHandles/>
        </dgm:presLayoutVars>
      </dgm:prSet>
      <dgm:spPr/>
    </dgm:pt>
  </dgm:ptLst>
  <dgm:cxnLst>
    <dgm:cxn modelId="{B425B825-753D-4E3A-ABF6-F5B4C82D8917}" type="presOf" srcId="{F0B348A2-3C15-4BF6-94D0-18D8B4261D7E}" destId="{089DC461-8509-447E-9BB6-CBF2E5A27D55}" srcOrd="0"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A9C7A8-EF82-4640-A312-EC1EC543F854}"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tr-TR"/>
        </a:p>
      </dgm:t>
    </dgm:pt>
    <dgm:pt modelId="{9D43B0FB-A0E9-4BE5-928B-D11406C71D1E}">
      <dgm:prSet phldrT="[Metin]"/>
      <dgm:spPr/>
      <dgm:t>
        <a:bodyPr/>
        <a:lstStyle/>
        <a:p>
          <a:r>
            <a:rPr lang="tr-TR"/>
            <a:t>C#’ta Asenkron  Programlama</a:t>
          </a:r>
        </a:p>
      </dgm:t>
    </dgm:pt>
    <dgm:pt modelId="{761A1868-3376-4776-922F-D470A0F6A582}" type="parTrans" cxnId="{0D3338B6-40BA-4E19-B809-E9F944F63F30}">
      <dgm:prSet/>
      <dgm:spPr/>
      <dgm:t>
        <a:bodyPr/>
        <a:lstStyle/>
        <a:p>
          <a:endParaRPr lang="tr-TR"/>
        </a:p>
      </dgm:t>
    </dgm:pt>
    <dgm:pt modelId="{A0BDDCF0-A831-4F79-99E6-580BC4C58A3D}" type="sibTrans" cxnId="{0D3338B6-40BA-4E19-B809-E9F944F63F30}">
      <dgm:prSet/>
      <dgm:spPr/>
      <dgm:t>
        <a:bodyPr/>
        <a:lstStyle/>
        <a:p>
          <a:endParaRPr lang="tr-TR"/>
        </a:p>
      </dgm:t>
    </dgm:pt>
    <dgm:pt modelId="{34BF9E3D-845F-4D92-B6CE-7B6871BE63AF}">
      <dgm:prSet phldrT="[Metin]" custT="1"/>
      <dgm:spPr/>
      <dgm:t>
        <a:bodyPr/>
        <a:lstStyle/>
        <a:p>
          <a:r>
            <a:rPr lang="tr-TR" sz="3600"/>
            <a:t>async/await</a:t>
          </a:r>
        </a:p>
      </dgm:t>
    </dgm:pt>
    <dgm:pt modelId="{E330EC78-B6FF-4182-99BD-55BCBFDB103F}" type="parTrans" cxnId="{2B0A785B-480C-4516-8761-F7138CE31270}">
      <dgm:prSet/>
      <dgm:spPr/>
      <dgm:t>
        <a:bodyPr/>
        <a:lstStyle/>
        <a:p>
          <a:endParaRPr lang="tr-TR"/>
        </a:p>
      </dgm:t>
    </dgm:pt>
    <dgm:pt modelId="{B0237AB2-2B0D-4D4D-BD46-766B87C51155}" type="sibTrans" cxnId="{2B0A785B-480C-4516-8761-F7138CE31270}">
      <dgm:prSet/>
      <dgm:spPr/>
      <dgm:t>
        <a:bodyPr/>
        <a:lstStyle/>
        <a:p>
          <a:endParaRPr lang="tr-TR"/>
        </a:p>
      </dgm:t>
    </dgm:pt>
    <dgm:pt modelId="{4A589DE2-1874-47D6-9558-DA551626AC5B}">
      <dgm:prSet phldrT="[Metin]" custT="1"/>
      <dgm:spPr/>
      <dgm:t>
        <a:bodyPr/>
        <a:lstStyle/>
        <a:p>
          <a:r>
            <a:rPr lang="tr-TR" sz="3600"/>
            <a:t>senkron fonksiyonu asenkron çalıştırma</a:t>
          </a:r>
        </a:p>
      </dgm:t>
    </dgm:pt>
    <dgm:pt modelId="{62B52B59-52DF-4C46-8943-9DF18E8A0437}" type="parTrans" cxnId="{7012ADAC-671E-4BB2-B0A7-49169896BC1B}">
      <dgm:prSet/>
      <dgm:spPr/>
      <dgm:t>
        <a:bodyPr/>
        <a:lstStyle/>
        <a:p>
          <a:endParaRPr lang="tr-TR"/>
        </a:p>
      </dgm:t>
    </dgm:pt>
    <dgm:pt modelId="{C2DF7701-D61C-47FE-B99E-F0EAAB3661CD}" type="sibTrans" cxnId="{7012ADAC-671E-4BB2-B0A7-49169896BC1B}">
      <dgm:prSet/>
      <dgm:spPr/>
      <dgm:t>
        <a:bodyPr/>
        <a:lstStyle/>
        <a:p>
          <a:endParaRPr lang="tr-TR"/>
        </a:p>
      </dgm:t>
    </dgm:pt>
    <dgm:pt modelId="{B250030B-7DE9-435C-9C8B-BDE7E340CA31}" type="pres">
      <dgm:prSet presAssocID="{2CA9C7A8-EF82-4640-A312-EC1EC543F854}" presName="diagram" presStyleCnt="0">
        <dgm:presLayoutVars>
          <dgm:chPref val="1"/>
          <dgm:dir/>
          <dgm:animOne val="branch"/>
          <dgm:animLvl val="lvl"/>
          <dgm:resizeHandles/>
        </dgm:presLayoutVars>
      </dgm:prSet>
      <dgm:spPr/>
    </dgm:pt>
    <dgm:pt modelId="{36B42DF5-13CF-4CB4-ADD3-C6942C0C38EF}" type="pres">
      <dgm:prSet presAssocID="{9D43B0FB-A0E9-4BE5-928B-D11406C71D1E}" presName="root" presStyleCnt="0"/>
      <dgm:spPr/>
    </dgm:pt>
    <dgm:pt modelId="{7AAA3B8F-1590-40CC-9204-1F7CBDD62D58}" type="pres">
      <dgm:prSet presAssocID="{9D43B0FB-A0E9-4BE5-928B-D11406C71D1E}" presName="rootComposite" presStyleCnt="0"/>
      <dgm:spPr/>
    </dgm:pt>
    <dgm:pt modelId="{CB3A5B62-6B9E-4A50-AF4E-3D10C276F78A}" type="pres">
      <dgm:prSet presAssocID="{9D43B0FB-A0E9-4BE5-928B-D11406C71D1E}" presName="rootText" presStyleLbl="node1" presStyleIdx="0" presStyleCnt="1" custScaleX="219866"/>
      <dgm:spPr/>
    </dgm:pt>
    <dgm:pt modelId="{92B91747-14DE-49B7-B2DE-D4E09B8E031F}" type="pres">
      <dgm:prSet presAssocID="{9D43B0FB-A0E9-4BE5-928B-D11406C71D1E}" presName="rootConnector" presStyleLbl="node1" presStyleIdx="0" presStyleCnt="1"/>
      <dgm:spPr/>
    </dgm:pt>
    <dgm:pt modelId="{A21377C1-7B09-45AC-BA11-FD86E62E5255}" type="pres">
      <dgm:prSet presAssocID="{9D43B0FB-A0E9-4BE5-928B-D11406C71D1E}" presName="childShape" presStyleCnt="0"/>
      <dgm:spPr/>
    </dgm:pt>
    <dgm:pt modelId="{B9783772-621B-4E04-B59A-07161525DCE2}" type="pres">
      <dgm:prSet presAssocID="{E330EC78-B6FF-4182-99BD-55BCBFDB103F}" presName="Name13" presStyleLbl="parChTrans1D2" presStyleIdx="0" presStyleCnt="2"/>
      <dgm:spPr/>
    </dgm:pt>
    <dgm:pt modelId="{3B5E3F90-8BE3-4F5D-BDCF-75C6884474F2}" type="pres">
      <dgm:prSet presAssocID="{34BF9E3D-845F-4D92-B6CE-7B6871BE63AF}" presName="childText" presStyleLbl="bgAcc1" presStyleIdx="0" presStyleCnt="2" custScaleX="227889">
        <dgm:presLayoutVars>
          <dgm:bulletEnabled val="1"/>
        </dgm:presLayoutVars>
      </dgm:prSet>
      <dgm:spPr/>
    </dgm:pt>
    <dgm:pt modelId="{9088241D-9082-4B83-BF0A-4AF1F58580BC}" type="pres">
      <dgm:prSet presAssocID="{62B52B59-52DF-4C46-8943-9DF18E8A0437}" presName="Name13" presStyleLbl="parChTrans1D2" presStyleIdx="1" presStyleCnt="2"/>
      <dgm:spPr/>
    </dgm:pt>
    <dgm:pt modelId="{CE0CF2DE-B50A-4061-8D09-AA84844A0228}" type="pres">
      <dgm:prSet presAssocID="{4A589DE2-1874-47D6-9558-DA551626AC5B}" presName="childText" presStyleLbl="bgAcc1" presStyleIdx="1" presStyleCnt="2" custScaleX="227837">
        <dgm:presLayoutVars>
          <dgm:bulletEnabled val="1"/>
        </dgm:presLayoutVars>
      </dgm:prSet>
      <dgm:spPr/>
    </dgm:pt>
  </dgm:ptLst>
  <dgm:cxnLst>
    <dgm:cxn modelId="{7F83CB08-82CB-407A-8BE7-3607C298D004}" type="presOf" srcId="{9D43B0FB-A0E9-4BE5-928B-D11406C71D1E}" destId="{CB3A5B62-6B9E-4A50-AF4E-3D10C276F78A}" srcOrd="0" destOrd="0" presId="urn:microsoft.com/office/officeart/2005/8/layout/hierarchy3"/>
    <dgm:cxn modelId="{08B8060C-D6FB-4681-BD2D-A82137D64BD3}" type="presOf" srcId="{62B52B59-52DF-4C46-8943-9DF18E8A0437}" destId="{9088241D-9082-4B83-BF0A-4AF1F58580BC}" srcOrd="0" destOrd="0" presId="urn:microsoft.com/office/officeart/2005/8/layout/hierarchy3"/>
    <dgm:cxn modelId="{2B0A785B-480C-4516-8761-F7138CE31270}" srcId="{9D43B0FB-A0E9-4BE5-928B-D11406C71D1E}" destId="{34BF9E3D-845F-4D92-B6CE-7B6871BE63AF}" srcOrd="0" destOrd="0" parTransId="{E330EC78-B6FF-4182-99BD-55BCBFDB103F}" sibTransId="{B0237AB2-2B0D-4D4D-BD46-766B87C51155}"/>
    <dgm:cxn modelId="{2D480E48-CD44-4D0C-8590-08E3877A916E}" type="presOf" srcId="{9D43B0FB-A0E9-4BE5-928B-D11406C71D1E}" destId="{92B91747-14DE-49B7-B2DE-D4E09B8E031F}" srcOrd="1" destOrd="0" presId="urn:microsoft.com/office/officeart/2005/8/layout/hierarchy3"/>
    <dgm:cxn modelId="{8DE4B490-677E-4B8B-80E3-A04A8D2027B4}" type="presOf" srcId="{2CA9C7A8-EF82-4640-A312-EC1EC543F854}" destId="{B250030B-7DE9-435C-9C8B-BDE7E340CA31}" srcOrd="0" destOrd="0" presId="urn:microsoft.com/office/officeart/2005/8/layout/hierarchy3"/>
    <dgm:cxn modelId="{7012ADAC-671E-4BB2-B0A7-49169896BC1B}" srcId="{9D43B0FB-A0E9-4BE5-928B-D11406C71D1E}" destId="{4A589DE2-1874-47D6-9558-DA551626AC5B}" srcOrd="1" destOrd="0" parTransId="{62B52B59-52DF-4C46-8943-9DF18E8A0437}" sibTransId="{C2DF7701-D61C-47FE-B99E-F0EAAB3661CD}"/>
    <dgm:cxn modelId="{0D3338B6-40BA-4E19-B809-E9F944F63F30}" srcId="{2CA9C7A8-EF82-4640-A312-EC1EC543F854}" destId="{9D43B0FB-A0E9-4BE5-928B-D11406C71D1E}" srcOrd="0" destOrd="0" parTransId="{761A1868-3376-4776-922F-D470A0F6A582}" sibTransId="{A0BDDCF0-A831-4F79-99E6-580BC4C58A3D}"/>
    <dgm:cxn modelId="{58488FCA-6D10-42CE-86E5-188F82569494}" type="presOf" srcId="{34BF9E3D-845F-4D92-B6CE-7B6871BE63AF}" destId="{3B5E3F90-8BE3-4F5D-BDCF-75C6884474F2}" srcOrd="0" destOrd="0" presId="urn:microsoft.com/office/officeart/2005/8/layout/hierarchy3"/>
    <dgm:cxn modelId="{0BD7A6D3-39EC-43B1-B0CF-2B44A7870149}" type="presOf" srcId="{4A589DE2-1874-47D6-9558-DA551626AC5B}" destId="{CE0CF2DE-B50A-4061-8D09-AA84844A0228}" srcOrd="0" destOrd="0" presId="urn:microsoft.com/office/officeart/2005/8/layout/hierarchy3"/>
    <dgm:cxn modelId="{2E6527D4-5C74-4336-8F30-3CA3E552755E}" type="presOf" srcId="{E330EC78-B6FF-4182-99BD-55BCBFDB103F}" destId="{B9783772-621B-4E04-B59A-07161525DCE2}" srcOrd="0" destOrd="0" presId="urn:microsoft.com/office/officeart/2005/8/layout/hierarchy3"/>
    <dgm:cxn modelId="{BAEE4092-6A7F-49E6-ABAA-6AD4111F21E4}" type="presParOf" srcId="{B250030B-7DE9-435C-9C8B-BDE7E340CA31}" destId="{36B42DF5-13CF-4CB4-ADD3-C6942C0C38EF}" srcOrd="0" destOrd="0" presId="urn:microsoft.com/office/officeart/2005/8/layout/hierarchy3"/>
    <dgm:cxn modelId="{6809ED12-CD48-4189-98ED-F4B1ADE23CA9}" type="presParOf" srcId="{36B42DF5-13CF-4CB4-ADD3-C6942C0C38EF}" destId="{7AAA3B8F-1590-40CC-9204-1F7CBDD62D58}" srcOrd="0" destOrd="0" presId="urn:microsoft.com/office/officeart/2005/8/layout/hierarchy3"/>
    <dgm:cxn modelId="{FEB05C2F-2A03-4A37-AC16-9956A5571F98}" type="presParOf" srcId="{7AAA3B8F-1590-40CC-9204-1F7CBDD62D58}" destId="{CB3A5B62-6B9E-4A50-AF4E-3D10C276F78A}" srcOrd="0" destOrd="0" presId="urn:microsoft.com/office/officeart/2005/8/layout/hierarchy3"/>
    <dgm:cxn modelId="{2726C383-A07B-4C59-84A2-825E850685F0}" type="presParOf" srcId="{7AAA3B8F-1590-40CC-9204-1F7CBDD62D58}" destId="{92B91747-14DE-49B7-B2DE-D4E09B8E031F}" srcOrd="1" destOrd="0" presId="urn:microsoft.com/office/officeart/2005/8/layout/hierarchy3"/>
    <dgm:cxn modelId="{339688AE-8442-472E-BA4C-A901CF655061}" type="presParOf" srcId="{36B42DF5-13CF-4CB4-ADD3-C6942C0C38EF}" destId="{A21377C1-7B09-45AC-BA11-FD86E62E5255}" srcOrd="1" destOrd="0" presId="urn:microsoft.com/office/officeart/2005/8/layout/hierarchy3"/>
    <dgm:cxn modelId="{A21FAA6C-78D0-49B7-AFDC-F7A97B4EE6F4}" type="presParOf" srcId="{A21377C1-7B09-45AC-BA11-FD86E62E5255}" destId="{B9783772-621B-4E04-B59A-07161525DCE2}" srcOrd="0" destOrd="0" presId="urn:microsoft.com/office/officeart/2005/8/layout/hierarchy3"/>
    <dgm:cxn modelId="{28FDDA29-4C08-43C3-9042-4C532E5FA9F9}" type="presParOf" srcId="{A21377C1-7B09-45AC-BA11-FD86E62E5255}" destId="{3B5E3F90-8BE3-4F5D-BDCF-75C6884474F2}" srcOrd="1" destOrd="0" presId="urn:microsoft.com/office/officeart/2005/8/layout/hierarchy3"/>
    <dgm:cxn modelId="{0D67C0E9-30B4-4E41-A596-8DBF488715E3}" type="presParOf" srcId="{A21377C1-7B09-45AC-BA11-FD86E62E5255}" destId="{9088241D-9082-4B83-BF0A-4AF1F58580BC}" srcOrd="2" destOrd="0" presId="urn:microsoft.com/office/officeart/2005/8/layout/hierarchy3"/>
    <dgm:cxn modelId="{A55388FA-1269-415A-A7B7-8DF968893772}" type="presParOf" srcId="{A21377C1-7B09-45AC-BA11-FD86E62E5255}" destId="{CE0CF2DE-B50A-4061-8D09-AA84844A0228}" srcOrd="3"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A5B62-6B9E-4A50-AF4E-3D10C276F78A}">
      <dsp:nvSpPr>
        <dsp:cNvPr id="0" name=""/>
        <dsp:cNvSpPr/>
      </dsp:nvSpPr>
      <dsp:spPr>
        <a:xfrm>
          <a:off x="603528" y="1233"/>
          <a:ext cx="6804789" cy="1547485"/>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r>
            <a:rPr lang="tr-TR" sz="4700" kern="1200"/>
            <a:t>C#’ta Asenkron  Programlama</a:t>
          </a:r>
        </a:p>
      </dsp:txBody>
      <dsp:txXfrm>
        <a:off x="648852" y="46557"/>
        <a:ext cx="6714141" cy="1456837"/>
      </dsp:txXfrm>
    </dsp:sp>
    <dsp:sp modelId="{B9783772-621B-4E04-B59A-07161525DCE2}">
      <dsp:nvSpPr>
        <dsp:cNvPr id="0" name=""/>
        <dsp:cNvSpPr/>
      </dsp:nvSpPr>
      <dsp:spPr>
        <a:xfrm>
          <a:off x="1284007" y="1548719"/>
          <a:ext cx="680478" cy="1160614"/>
        </a:xfrm>
        <a:custGeom>
          <a:avLst/>
          <a:gdLst/>
          <a:ahLst/>
          <a:cxnLst/>
          <a:rect l="0" t="0" r="0" b="0"/>
          <a:pathLst>
            <a:path>
              <a:moveTo>
                <a:pt x="0" y="0"/>
              </a:moveTo>
              <a:lnTo>
                <a:pt x="0" y="1160614"/>
              </a:lnTo>
              <a:lnTo>
                <a:pt x="680478" y="1160614"/>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5E3F90-8BE3-4F5D-BDCF-75C6884474F2}">
      <dsp:nvSpPr>
        <dsp:cNvPr id="0" name=""/>
        <dsp:cNvSpPr/>
      </dsp:nvSpPr>
      <dsp:spPr>
        <a:xfrm>
          <a:off x="1964486" y="1935590"/>
          <a:ext cx="5642479" cy="1547485"/>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tr-TR" sz="3600" kern="1200"/>
            <a:t>async/await</a:t>
          </a:r>
        </a:p>
      </dsp:txBody>
      <dsp:txXfrm>
        <a:off x="2009810" y="1980914"/>
        <a:ext cx="5551831" cy="1456837"/>
      </dsp:txXfrm>
    </dsp:sp>
    <dsp:sp modelId="{9088241D-9082-4B83-BF0A-4AF1F58580BC}">
      <dsp:nvSpPr>
        <dsp:cNvPr id="0" name=""/>
        <dsp:cNvSpPr/>
      </dsp:nvSpPr>
      <dsp:spPr>
        <a:xfrm>
          <a:off x="1284007" y="1548719"/>
          <a:ext cx="680478" cy="3094971"/>
        </a:xfrm>
        <a:custGeom>
          <a:avLst/>
          <a:gdLst/>
          <a:ahLst/>
          <a:cxnLst/>
          <a:rect l="0" t="0" r="0" b="0"/>
          <a:pathLst>
            <a:path>
              <a:moveTo>
                <a:pt x="0" y="0"/>
              </a:moveTo>
              <a:lnTo>
                <a:pt x="0" y="3094971"/>
              </a:lnTo>
              <a:lnTo>
                <a:pt x="680478" y="309497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0CF2DE-B50A-4061-8D09-AA84844A0228}">
      <dsp:nvSpPr>
        <dsp:cNvPr id="0" name=""/>
        <dsp:cNvSpPr/>
      </dsp:nvSpPr>
      <dsp:spPr>
        <a:xfrm>
          <a:off x="1964486" y="3869947"/>
          <a:ext cx="5641191" cy="1547485"/>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tr-TR" sz="3600" kern="1200"/>
            <a:t>senkron fonksiyonu asenkron çalıştırma</a:t>
          </a:r>
        </a:p>
      </dsp:txBody>
      <dsp:txXfrm>
        <a:off x="2009810" y="3915271"/>
        <a:ext cx="5550543" cy="145683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3CDCE-6AE3-4868-A6A7-DC9386A3CB32}" type="datetimeFigureOut">
              <a:rPr lang="en-US" smtClean="0"/>
              <a:t>6/16/2021</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FB89DC-2DD7-4BC4-870C-18A93307BF30}" type="slidenum">
              <a:rPr lang="en-US" smtClean="0"/>
              <a:t>‹#›</a:t>
            </a:fld>
            <a:endParaRPr lang="en-US"/>
          </a:p>
        </p:txBody>
      </p:sp>
    </p:spTree>
    <p:extLst>
      <p:ext uri="{BB962C8B-B14F-4D97-AF65-F5344CB8AC3E}">
        <p14:creationId xmlns:p14="http://schemas.microsoft.com/office/powerpoint/2010/main" val="300299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1569B82-D436-4971-9035-AF4560DC1D64}" type="datetime1">
              <a:rPr lang="en-US" smtClean="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B21D29A-68AE-46DC-A2BC-946C328F5BDB}" type="datetime1">
              <a:rPr lang="en-US" smtClean="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DD71A21-0F16-4EE3-B595-C6DE0399F27F}" type="datetime1">
              <a:rPr lang="en-US" smtClean="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8446EC69-26BE-45F0-BB66-818E5DB7E1ED}" type="datetime1">
              <a:rPr lang="en-US" smtClean="0"/>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2A2F2A86-30FA-4E37-A8CF-30B38A2CC104}" type="datetime1">
              <a:rPr lang="en-US" smtClean="0"/>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tr-TR"/>
              <a:t>Asıl başlık stilini düzenlemek için tıklayın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tr-TR"/>
              <a:t>Asıl metin stillerini düzenlemek için tıklayın</a:t>
            </a:r>
          </a:p>
        </p:txBody>
      </p:sp>
      <p:sp>
        <p:nvSpPr>
          <p:cNvPr id="5" name="Date Placeholder 4"/>
          <p:cNvSpPr>
            <a:spLocks noGrp="1"/>
          </p:cNvSpPr>
          <p:nvPr>
            <p:ph type="dt" sz="half" idx="10"/>
          </p:nvPr>
        </p:nvSpPr>
        <p:spPr/>
        <p:txBody>
          <a:bodyPr/>
          <a:lstStyle/>
          <a:p>
            <a:fld id="{FB8D07CC-1DEC-4BD5-8148-F528387EBB6B}" type="datetime1">
              <a:rPr lang="en-US" smtClean="0"/>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E48B82A-782D-40A2-9162-8D3CB9B4A046}" type="datetime1">
              <a:rPr lang="en-US" smtClean="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054518E-DA6C-4A77-B837-1DD00265882E}" type="datetime1">
              <a:rPr lang="en-US" smtClean="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FE29EDF-218D-4E2C-9A13-DE1F873BD9F5}" type="datetime1">
              <a:rPr lang="en-US" smtClean="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AE3E3F1-DCC5-4608-B67F-0D58A7CCC12B}" type="datetime1">
              <a:rPr lang="en-US" smtClean="0"/>
              <a:t>6/16/2021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E0504325-DA4E-4610-964B-A327D29A7E33}" type="datetime1">
              <a:rPr lang="en-US" smtClean="0"/>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9B5BB0C-DBB9-423D-8E78-55EFB52B628C}" type="datetime1">
              <a:rPr lang="en-US" smtClean="0"/>
              <a:t>6/16/2021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6ADB6DB6-B633-4BFA-A3DC-C220FBB73565}" type="datetime1">
              <a:rPr lang="en-US" smtClean="0"/>
              <a:t>6/16/2021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C5D2A-4C52-4E9A-9242-3EC9DCB4D234}" type="datetime1">
              <a:rPr lang="en-US" smtClean="0"/>
              <a:t>6/16/2021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tr-TR"/>
              <a:t>Asıl başlık stilini düzenlemek için tıklayın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13B3B7B-988C-47FF-A6DE-8CCFFEE8D75E}" type="datetime1">
              <a:rPr lang="en-US" smtClean="0"/>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A2103D3-6CA7-45AF-A2CC-94B170EBA5CB}" type="datetime1">
              <a:rPr lang="en-US" smtClean="0"/>
              <a:t>6/16/2021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C7ECAB0-4377-48FF-9B33-884EB4FED13B}" type="datetime1">
              <a:rPr lang="en-US" smtClean="0"/>
              <a:t>6/16/2021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channel/UCIdYgV-XFjv9q0IHtzUTtQw" TargetMode="External"/><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youtube.com/bmdersleri"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3" Type="http://schemas.openxmlformats.org/officeDocument/2006/relationships/slide" Target="slide14.xml"/><Relationship Id="rId18" Type="http://schemas.openxmlformats.org/officeDocument/2006/relationships/slide" Target="slide19.xml"/><Relationship Id="rId26" Type="http://schemas.openxmlformats.org/officeDocument/2006/relationships/slide" Target="slide23.xml"/><Relationship Id="rId39" Type="http://schemas.openxmlformats.org/officeDocument/2006/relationships/slide" Target="slide36.xml"/><Relationship Id="rId21" Type="http://schemas.openxmlformats.org/officeDocument/2006/relationships/image" Target="../media/image1.jpeg"/><Relationship Id="rId34" Type="http://schemas.openxmlformats.org/officeDocument/2006/relationships/slide" Target="slide31.xml"/><Relationship Id="rId7" Type="http://schemas.openxmlformats.org/officeDocument/2006/relationships/slide" Target="slide8.xml"/><Relationship Id="rId2" Type="http://schemas.openxmlformats.org/officeDocument/2006/relationships/slide" Target="slide3.xml"/><Relationship Id="rId16" Type="http://schemas.openxmlformats.org/officeDocument/2006/relationships/slide" Target="slide17.xml"/><Relationship Id="rId20" Type="http://schemas.openxmlformats.org/officeDocument/2006/relationships/slide" Target="slide21.xml"/><Relationship Id="rId29" Type="http://schemas.openxmlformats.org/officeDocument/2006/relationships/slide" Target="slide26.xml"/><Relationship Id="rId41" Type="http://schemas.openxmlformats.org/officeDocument/2006/relationships/slide" Target="slide38.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12.xml"/><Relationship Id="rId24" Type="http://schemas.openxmlformats.org/officeDocument/2006/relationships/image" Target="../media/image2.png"/><Relationship Id="rId32" Type="http://schemas.openxmlformats.org/officeDocument/2006/relationships/slide" Target="slide29.xml"/><Relationship Id="rId37" Type="http://schemas.openxmlformats.org/officeDocument/2006/relationships/slide" Target="slide34.xml"/><Relationship Id="rId40" Type="http://schemas.openxmlformats.org/officeDocument/2006/relationships/slide" Target="slide37.xml"/><Relationship Id="rId5" Type="http://schemas.openxmlformats.org/officeDocument/2006/relationships/slide" Target="slide6.xml"/><Relationship Id="rId15" Type="http://schemas.openxmlformats.org/officeDocument/2006/relationships/slide" Target="slide16.xml"/><Relationship Id="rId23" Type="http://schemas.openxmlformats.org/officeDocument/2006/relationships/hyperlink" Target="https://www.youtube.com/channel/UCIdYgV-XFjv9q0IHtzUTtQw" TargetMode="External"/><Relationship Id="rId28" Type="http://schemas.openxmlformats.org/officeDocument/2006/relationships/slide" Target="slide25.xml"/><Relationship Id="rId36" Type="http://schemas.openxmlformats.org/officeDocument/2006/relationships/slide" Target="slide33.xml"/><Relationship Id="rId10" Type="http://schemas.openxmlformats.org/officeDocument/2006/relationships/slide" Target="slide11.xml"/><Relationship Id="rId19" Type="http://schemas.openxmlformats.org/officeDocument/2006/relationships/slide" Target="slide20.xml"/><Relationship Id="rId31" Type="http://schemas.openxmlformats.org/officeDocument/2006/relationships/slide" Target="slide28.xml"/><Relationship Id="rId4" Type="http://schemas.openxmlformats.org/officeDocument/2006/relationships/slide" Target="slide5.xml"/><Relationship Id="rId9" Type="http://schemas.openxmlformats.org/officeDocument/2006/relationships/slide" Target="slide10.xml"/><Relationship Id="rId14" Type="http://schemas.openxmlformats.org/officeDocument/2006/relationships/slide" Target="slide15.xml"/><Relationship Id="rId22" Type="http://schemas.openxmlformats.org/officeDocument/2006/relationships/image" Target="../media/image5.png"/><Relationship Id="rId27" Type="http://schemas.openxmlformats.org/officeDocument/2006/relationships/slide" Target="slide24.xml"/><Relationship Id="rId30" Type="http://schemas.openxmlformats.org/officeDocument/2006/relationships/slide" Target="slide27.xml"/><Relationship Id="rId35" Type="http://schemas.openxmlformats.org/officeDocument/2006/relationships/slide" Target="slide32.xml"/><Relationship Id="rId8" Type="http://schemas.openxmlformats.org/officeDocument/2006/relationships/slide" Target="slide9.xml"/><Relationship Id="rId3" Type="http://schemas.openxmlformats.org/officeDocument/2006/relationships/slide" Target="slide4.xml"/><Relationship Id="rId12" Type="http://schemas.openxmlformats.org/officeDocument/2006/relationships/slide" Target="slide13.xml"/><Relationship Id="rId17" Type="http://schemas.openxmlformats.org/officeDocument/2006/relationships/slide" Target="slide18.xml"/><Relationship Id="rId25" Type="http://schemas.openxmlformats.org/officeDocument/2006/relationships/hyperlink" Target="http://youtube.com/bmdersleri" TargetMode="External"/><Relationship Id="rId33" Type="http://schemas.openxmlformats.org/officeDocument/2006/relationships/slide" Target="slide30.xml"/><Relationship Id="rId38" Type="http://schemas.openxmlformats.org/officeDocument/2006/relationships/slide" Target="slide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www.youtube.com/watch?v=ulVvmS12NJo" TargetMode="External"/><Relationship Id="rId13" Type="http://schemas.openxmlformats.org/officeDocument/2006/relationships/hyperlink" Target="https://www.youtube.com/watch?v=ce5JHZV9wRg" TargetMode="External"/><Relationship Id="rId3" Type="http://schemas.openxmlformats.org/officeDocument/2006/relationships/hyperlink" Target="https://docs.microsoft.com/en-us/dotnet/standard/async-in-depth" TargetMode="External"/><Relationship Id="rId7" Type="http://schemas.openxmlformats.org/officeDocument/2006/relationships/hyperlink" Target="https://blog.stephencleary.com/" TargetMode="External"/><Relationship Id="rId12" Type="http://schemas.openxmlformats.org/officeDocument/2006/relationships/hyperlink" Target="https://www.youtube.com/watch?v=il9gl8MH17s" TargetMode="External"/><Relationship Id="rId17" Type="http://schemas.openxmlformats.org/officeDocument/2006/relationships/hyperlink" Target="http://youtube.com/bmdersleri" TargetMode="External"/><Relationship Id="rId2" Type="http://schemas.openxmlformats.org/officeDocument/2006/relationships/hyperlink" Target="https://csharpindepth.com/" TargetMode="External"/><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c-sharpcorner.com/article/socket-programming-in-C-Sharp/" TargetMode="External"/><Relationship Id="rId11" Type="http://schemas.openxmlformats.org/officeDocument/2006/relationships/hyperlink" Target="https://www.youtube.com/watch?v=2moh18sh5p4" TargetMode="External"/><Relationship Id="rId5" Type="http://schemas.openxmlformats.org/officeDocument/2006/relationships/hyperlink" Target="https://docs.microsoft.com/en-us/dotnet/api/system.net.sockets.networkstream?view=net-5.0" TargetMode="External"/><Relationship Id="rId15" Type="http://schemas.openxmlformats.org/officeDocument/2006/relationships/hyperlink" Target="https://www.youtube.com/channel/UCIdYgV-XFjv9q0IHtzUTtQw" TargetMode="External"/><Relationship Id="rId10" Type="http://schemas.openxmlformats.org/officeDocument/2006/relationships/hyperlink" Target="https://www.youtube.com/watch?v=C5VhaxQWcpE" TargetMode="External"/><Relationship Id="rId4" Type="http://schemas.openxmlformats.org/officeDocument/2006/relationships/hyperlink" Target="https://docs.microsoft.com/en-us/dotnet/api/system.io?view=net-5.0" TargetMode="External"/><Relationship Id="rId9" Type="http://schemas.openxmlformats.org/officeDocument/2006/relationships/hyperlink" Target="https://www.youtube.com/watch?v=FIZVKteEFyk" TargetMode="External"/><Relationship Id="rId1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channel/UCIdYgV-XFjv9q0IHtzUTtQw"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youtube.com/bmdersleri"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5947794" y="4370664"/>
            <a:ext cx="5972961" cy="22398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1065219" y="2210378"/>
            <a:ext cx="10450398" cy="888718"/>
          </a:xfrm>
        </p:spPr>
        <p:txBody>
          <a:bodyPr>
            <a:normAutofit/>
          </a:bodyPr>
          <a:lstStyle/>
          <a:p>
            <a:pPr algn="ctr"/>
            <a:r>
              <a:rPr lang="tr-TR" sz="3600" b="1" dirty="0">
                <a:ln w="9525">
                  <a:solidFill>
                    <a:schemeClr val="bg1"/>
                  </a:solidFill>
                  <a:prstDash val="solid"/>
                </a:ln>
                <a:solidFill>
                  <a:schemeClr val="tx1"/>
                </a:solidFill>
                <a:effectLst>
                  <a:outerShdw blurRad="12700" dist="38100" dir="2700000" algn="tl" rotWithShape="0">
                    <a:schemeClr val="bg1">
                      <a:lumMod val="50000"/>
                    </a:schemeClr>
                  </a:outerShdw>
                </a:effectLst>
              </a:rPr>
              <a:t>C# Çıktı Sınıfları</a:t>
            </a:r>
            <a:endParaRPr lang="en-US" sz="36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6421677" y="4712102"/>
            <a:ext cx="5499078" cy="20158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dirty="0">
                <a:solidFill>
                  <a:schemeClr val="tx1"/>
                </a:solidFill>
              </a:rPr>
              <a:t>Hazırlayan ve Sunan: </a:t>
            </a:r>
            <a:r>
              <a:rPr lang="tr-TR" b="1" dirty="0">
                <a:solidFill>
                  <a:schemeClr val="tx1"/>
                </a:solidFill>
              </a:rPr>
              <a:t>Özgür Peynirci 2011404049</a:t>
            </a:r>
          </a:p>
          <a:p>
            <a:r>
              <a:rPr lang="tr-TR" dirty="0">
                <a:solidFill>
                  <a:schemeClr val="tx1"/>
                </a:solidFill>
              </a:rPr>
              <a:t>Tarih                            : 16/06/2021</a:t>
            </a:r>
          </a:p>
          <a:p>
            <a:r>
              <a:rPr lang="tr-TR" dirty="0">
                <a:solidFill>
                  <a:schemeClr val="tx1"/>
                </a:solidFill>
              </a:rPr>
              <a:t>Sürüm                         : </a:t>
            </a:r>
            <a:r>
              <a:rPr lang="tr-TR" dirty="0" err="1">
                <a:solidFill>
                  <a:schemeClr val="tx1"/>
                </a:solidFill>
              </a:rPr>
              <a:t>v2</a:t>
            </a:r>
            <a:endParaRPr lang="tr-TR" dirty="0">
              <a:solidFill>
                <a:schemeClr val="tx1"/>
              </a:solidFill>
            </a:endParaRPr>
          </a:p>
          <a:p>
            <a:r>
              <a:rPr lang="tr-TR" dirty="0">
                <a:solidFill>
                  <a:schemeClr val="tx1"/>
                </a:solidFill>
              </a:rPr>
              <a:t>Ders Yürütücüsü        : Doç. Dr. İsmail KIRBAŞ </a:t>
            </a:r>
            <a:endParaRPr lang="en-US" dirty="0">
              <a:solidFill>
                <a:schemeClr val="tx1"/>
              </a:solidFill>
            </a:endParaRPr>
          </a:p>
        </p:txBody>
      </p:sp>
      <p:pic>
        <p:nvPicPr>
          <p:cNvPr id="2056" name="Picture 8" descr="Kurumsal Kimlik | Burdur Mehmet Akif Ersoy Üniversitesi">
            <a:extLst>
              <a:ext uri="{FF2B5EF4-FFF2-40B4-BE49-F238E27FC236}">
                <a16:creationId xmlns:a16="http://schemas.microsoft.com/office/drawing/2014/main" id="{E2792D4B-1016-4ED8-9CF3-B4FFBE7AB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4951722" y="179000"/>
            <a:ext cx="1992144" cy="685387"/>
          </a:xfrm>
          <a:prstGeom prst="rect">
            <a:avLst/>
          </a:prstGeom>
          <a:noFill/>
          <a:extLst>
            <a:ext uri="{909E8E84-426E-40DD-AFC4-6F175D3DCCD1}">
              <a14:hiddenFill xmlns:a14="http://schemas.microsoft.com/office/drawing/2010/main">
                <a:solidFill>
                  <a:srgbClr val="FFFFFF"/>
                </a:solidFill>
              </a14:hiddenFill>
            </a:ext>
          </a:extLst>
        </p:spPr>
      </p:pic>
      <p:sp>
        <p:nvSpPr>
          <p:cNvPr id="13" name="Alt Başlık 2">
            <a:extLst>
              <a:ext uri="{FF2B5EF4-FFF2-40B4-BE49-F238E27FC236}">
                <a16:creationId xmlns:a16="http://schemas.microsoft.com/office/drawing/2014/main" id="{49E0EA79-140A-465A-BD6F-C58E011B4CAE}"/>
              </a:ext>
            </a:extLst>
          </p:cNvPr>
          <p:cNvSpPr txBox="1">
            <a:spLocks/>
          </p:cNvSpPr>
          <p:nvPr/>
        </p:nvSpPr>
        <p:spPr>
          <a:xfrm>
            <a:off x="3854741" y="965324"/>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dirty="0">
                <a:ln/>
                <a:solidFill>
                  <a:schemeClr val="accent3"/>
                </a:solidFill>
              </a:rPr>
              <a:t>Nesneye Dayalı Programlama Dersi</a:t>
            </a:r>
            <a:endParaRPr lang="en-US" b="1" dirty="0">
              <a:ln/>
              <a:solidFill>
                <a:schemeClr val="accent3"/>
              </a:solidFill>
            </a:endParaRPr>
          </a:p>
        </p:txBody>
      </p:sp>
      <p:pic>
        <p:nvPicPr>
          <p:cNvPr id="5" name="Resim 4">
            <a:hlinkClick r:id="rId3"/>
            <a:extLst>
              <a:ext uri="{FF2B5EF4-FFF2-40B4-BE49-F238E27FC236}">
                <a16:creationId xmlns:a16="http://schemas.microsoft.com/office/drawing/2014/main" id="{EED764AF-282C-4771-8AA0-42C0A63C7DC7}"/>
              </a:ext>
            </a:extLst>
          </p:cNvPr>
          <p:cNvPicPr>
            <a:picLocks noChangeAspect="1"/>
          </p:cNvPicPr>
          <p:nvPr/>
        </p:nvPicPr>
        <p:blipFill>
          <a:blip r:embed="rId4"/>
          <a:stretch>
            <a:fillRect/>
          </a:stretch>
        </p:blipFill>
        <p:spPr>
          <a:xfrm>
            <a:off x="810778" y="-55368"/>
            <a:ext cx="1778435" cy="1633526"/>
          </a:xfrm>
          <a:prstGeom prst="rect">
            <a:avLst/>
          </a:prstGeom>
        </p:spPr>
      </p:pic>
      <p:sp>
        <p:nvSpPr>
          <p:cNvPr id="8" name="Dikdörtgen 7">
            <a:extLst>
              <a:ext uri="{FF2B5EF4-FFF2-40B4-BE49-F238E27FC236}">
                <a16:creationId xmlns:a16="http://schemas.microsoft.com/office/drawing/2014/main" id="{1E4F3095-F1B4-404E-8096-C524CBBDD076}"/>
              </a:ext>
            </a:extLst>
          </p:cNvPr>
          <p:cNvSpPr/>
          <p:nvPr/>
        </p:nvSpPr>
        <p:spPr>
          <a:xfrm>
            <a:off x="399582" y="1366436"/>
            <a:ext cx="2772989" cy="276999"/>
          </a:xfrm>
          <a:prstGeom prst="rect">
            <a:avLst/>
          </a:prstGeom>
          <a:noFill/>
        </p:spPr>
        <p:txBody>
          <a:bodyPr wrap="square" lIns="91440" tIns="45720" rIns="91440" bIns="45720">
            <a:spAutoFit/>
          </a:bodyPr>
          <a:lstStyle/>
          <a:p>
            <a:pPr algn="ctr"/>
            <a:r>
              <a:rPr lang="tr-TR" sz="1200" b="0" cap="none" spc="0" dirty="0">
                <a:ln w="0"/>
                <a:effectLst>
                  <a:outerShdw blurRad="38100" dist="19050" dir="2700000" algn="tl" rotWithShape="0">
                    <a:schemeClr val="dk1">
                      <a:alpha val="40000"/>
                    </a:schemeClr>
                  </a:outerShdw>
                </a:effectLst>
                <a:hlinkClick r:id="rId5">
                  <a:extLst>
                    <a:ext uri="{A12FA001-AC4F-418D-AE19-62706E023703}">
                      <ahyp:hlinkClr xmlns:ahyp="http://schemas.microsoft.com/office/drawing/2018/hyperlinkcolor" val="tx"/>
                    </a:ext>
                  </a:extLst>
                </a:hlinkClick>
              </a:rPr>
              <a:t>http://youtube.com/bmdersleri</a:t>
            </a:r>
            <a:endParaRPr lang="tr-TR" sz="1200" b="0" cap="none" spc="0" dirty="0">
              <a:ln w="0"/>
              <a:effectLst>
                <a:outerShdw blurRad="38100" dist="19050" dir="2700000" algn="tl" rotWithShape="0">
                  <a:schemeClr val="dk1">
                    <a:alpha val="40000"/>
                  </a:schemeClr>
                </a:outerShdw>
              </a:effectLst>
            </a:endParaRPr>
          </a:p>
        </p:txBody>
      </p:sp>
      <p:pic>
        <p:nvPicPr>
          <p:cNvPr id="1026" name="Picture 2" descr="Object Oriented Programming: A curated set of resources">
            <a:extLst>
              <a:ext uri="{FF2B5EF4-FFF2-40B4-BE49-F238E27FC236}">
                <a16:creationId xmlns:a16="http://schemas.microsoft.com/office/drawing/2014/main" id="{A2F27DDA-67C0-41CC-BD3F-EBB74DA685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570"/>
          <a:stretch/>
        </p:blipFill>
        <p:spPr bwMode="auto">
          <a:xfrm>
            <a:off x="9306374" y="212981"/>
            <a:ext cx="2559953" cy="18224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9" name="Resim 8">
            <a:extLst>
              <a:ext uri="{FF2B5EF4-FFF2-40B4-BE49-F238E27FC236}">
                <a16:creationId xmlns:a16="http://schemas.microsoft.com/office/drawing/2014/main" id="{4542AE30-A95C-4E34-8865-24DF10941C35}"/>
              </a:ext>
            </a:extLst>
          </p:cNvPr>
          <p:cNvPicPr>
            <a:picLocks noChangeAspect="1"/>
          </p:cNvPicPr>
          <p:nvPr/>
        </p:nvPicPr>
        <p:blipFill>
          <a:blip r:embed="rId7"/>
          <a:stretch>
            <a:fillRect/>
          </a:stretch>
        </p:blipFill>
        <p:spPr>
          <a:xfrm>
            <a:off x="2589213" y="4370664"/>
            <a:ext cx="2187086" cy="2187086"/>
          </a:xfrm>
          <a:prstGeom prst="rect">
            <a:avLst/>
          </a:prstGeom>
        </p:spPr>
      </p:pic>
    </p:spTree>
    <p:extLst>
      <p:ext uri="{BB962C8B-B14F-4D97-AF65-F5344CB8AC3E}">
        <p14:creationId xmlns:p14="http://schemas.microsoft.com/office/powerpoint/2010/main" val="1461375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3.2. Dosya</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10408642" cy="4589387"/>
          </a:xfrm>
        </p:spPr>
        <p:txBody>
          <a:bodyPr>
            <a:normAutofit/>
          </a:bodyPr>
          <a:lstStyle/>
          <a:p>
            <a:r>
              <a:rPr lang="tr-TR"/>
              <a:t>Verilerin donanım cihazlarıyla uygun bir biçimde belli bir sırayla parça parça yazdırılması veya okunması bir akış örneğidir.</a:t>
            </a:r>
          </a:p>
          <a:p>
            <a:r>
              <a:rPr lang="tr-TR"/>
              <a:t>Dosyaların içerisindeki bitler ilgili dosyanın uzantısı tarafından anlamlandırılır.</a:t>
            </a:r>
          </a:p>
          <a:p>
            <a:pPr marL="0" indent="0">
              <a:buNone/>
            </a:pP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10" name="Resim 9">
            <a:extLst>
              <a:ext uri="{FF2B5EF4-FFF2-40B4-BE49-F238E27FC236}">
                <a16:creationId xmlns:a16="http://schemas.microsoft.com/office/drawing/2014/main" id="{B95D867E-08B6-41D0-B93E-4A3050A4D33C}"/>
              </a:ext>
            </a:extLst>
          </p:cNvPr>
          <p:cNvPicPr>
            <a:picLocks noChangeAspect="1"/>
          </p:cNvPicPr>
          <p:nvPr/>
        </p:nvPicPr>
        <p:blipFill>
          <a:blip r:embed="rId2"/>
          <a:stretch>
            <a:fillRect/>
          </a:stretch>
        </p:blipFill>
        <p:spPr>
          <a:xfrm>
            <a:off x="4447448" y="3245890"/>
            <a:ext cx="3297104" cy="2988000"/>
          </a:xfrm>
          <a:prstGeom prst="rect">
            <a:avLst/>
          </a:prstGeom>
        </p:spPr>
      </p:pic>
    </p:spTree>
    <p:extLst>
      <p:ext uri="{BB962C8B-B14F-4D97-AF65-F5344CB8AC3E}">
        <p14:creationId xmlns:p14="http://schemas.microsoft.com/office/powerpoint/2010/main" val="3314676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3.3. Ses</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10408642" cy="4589387"/>
          </a:xfrm>
        </p:spPr>
        <p:txBody>
          <a:bodyPr>
            <a:normAutofit/>
          </a:bodyPr>
          <a:lstStyle/>
          <a:p>
            <a:r>
              <a:rPr lang="tr-TR"/>
              <a:t>Ses dinlemek ve kaydetmek bir veri akışı içerir. Çünkü ses verileri bir akış içerisinde belli bir düzende giriş noktasından çıkış noktasına doğru ilerler.</a:t>
            </a:r>
          </a:p>
          <a:p>
            <a:r>
              <a:rPr lang="tr-TR"/>
              <a:t>Bir müzik kaydının içeriğindeki verinin dijital olarak alınıp ne anlama geldiği ve ne şekilde işleneceği ses dosyası formatları tarafından belirlenir. (MP3, FLAC...)</a:t>
            </a:r>
          </a:p>
          <a:p>
            <a:endParaRPr lang="tr-T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7" name="Resim 6">
            <a:extLst>
              <a:ext uri="{FF2B5EF4-FFF2-40B4-BE49-F238E27FC236}">
                <a16:creationId xmlns:a16="http://schemas.microsoft.com/office/drawing/2014/main" id="{59B66F95-E731-4563-A5E2-FCAC377BADB1}"/>
              </a:ext>
            </a:extLst>
          </p:cNvPr>
          <p:cNvPicPr>
            <a:picLocks noChangeAspect="1"/>
          </p:cNvPicPr>
          <p:nvPr/>
        </p:nvPicPr>
        <p:blipFill>
          <a:blip r:embed="rId2"/>
          <a:stretch>
            <a:fillRect/>
          </a:stretch>
        </p:blipFill>
        <p:spPr>
          <a:xfrm>
            <a:off x="4114796" y="3429000"/>
            <a:ext cx="3962408" cy="2444501"/>
          </a:xfrm>
          <a:prstGeom prst="rect">
            <a:avLst/>
          </a:prstGeom>
        </p:spPr>
      </p:pic>
    </p:spTree>
    <p:extLst>
      <p:ext uri="{BB962C8B-B14F-4D97-AF65-F5344CB8AC3E}">
        <p14:creationId xmlns:p14="http://schemas.microsoft.com/office/powerpoint/2010/main" val="1264386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3.4. Görüntü</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10408642" cy="4589387"/>
          </a:xfrm>
        </p:spPr>
        <p:txBody>
          <a:bodyPr>
            <a:normAutofit/>
          </a:bodyPr>
          <a:lstStyle/>
          <a:p>
            <a:r>
              <a:rPr lang="tr-TR"/>
              <a:t>Dijital anlamda görüntüler piksel isimli küçük yapıtaşlarından oluşturulan verilerdir. Bu pikseller içeriklerinde Yeşil/Kırmızı/Mavi renklerini hangi oranda bulundurduklarına dair bilgi içerirler.</a:t>
            </a:r>
          </a:p>
          <a:p>
            <a:r>
              <a:rPr lang="tr-TR"/>
              <a:t>Bilgilerin ne şekilde anlamlandırılacağı resim formatları(JPG, PNG gibi) veya video formatları(.AVI, .MOV...) tarafından belirlenir.</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6" name="Resim 5">
            <a:extLst>
              <a:ext uri="{FF2B5EF4-FFF2-40B4-BE49-F238E27FC236}">
                <a16:creationId xmlns:a16="http://schemas.microsoft.com/office/drawing/2014/main" id="{24C2CDB3-71C1-44CA-A8DE-28C5F38F4B11}"/>
              </a:ext>
            </a:extLst>
          </p:cNvPr>
          <p:cNvPicPr>
            <a:picLocks noChangeAspect="1"/>
          </p:cNvPicPr>
          <p:nvPr/>
        </p:nvPicPr>
        <p:blipFill>
          <a:blip r:embed="rId2"/>
          <a:stretch>
            <a:fillRect/>
          </a:stretch>
        </p:blipFill>
        <p:spPr>
          <a:xfrm>
            <a:off x="4169167" y="3429000"/>
            <a:ext cx="3853666" cy="3384000"/>
          </a:xfrm>
          <a:prstGeom prst="rect">
            <a:avLst/>
          </a:prstGeom>
        </p:spPr>
      </p:pic>
    </p:spTree>
    <p:extLst>
      <p:ext uri="{BB962C8B-B14F-4D97-AF65-F5344CB8AC3E}">
        <p14:creationId xmlns:p14="http://schemas.microsoft.com/office/powerpoint/2010/main" val="310046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3.5. Bellek</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10408642" cy="4589387"/>
          </a:xfrm>
        </p:spPr>
        <p:txBody>
          <a:bodyPr>
            <a:normAutofit/>
          </a:bodyPr>
          <a:lstStyle/>
          <a:p>
            <a:r>
              <a:rPr lang="tr-TR"/>
              <a:t>Bilgisayardaki birçok işlemde aslında bir akıntı durumu söz konusudur. </a:t>
            </a:r>
          </a:p>
          <a:p>
            <a:r>
              <a:rPr lang="tr-TR"/>
              <a:t>Örneğin bir program çalıştırıldığında içerisindeki komutlar belleğe yüklenir. Eğer makine dilindeyse doğrudan işlemciye giderek bir akıntı halinde komutlarını iletir, yorumlayıcı bir dildeyse (C# için Intermediate Language, IL) yorumlayıcı tarafından bir akış halinde bu komutlar bellekten alınır, yorumlanır, ve yine bir akış hâlinde işlemciye yollanır. </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6" name="Resim 5">
            <a:extLst>
              <a:ext uri="{FF2B5EF4-FFF2-40B4-BE49-F238E27FC236}">
                <a16:creationId xmlns:a16="http://schemas.microsoft.com/office/drawing/2014/main" id="{2BA086C6-6FBC-4ABE-9FDD-8F543DC2E5AF}"/>
              </a:ext>
            </a:extLst>
          </p:cNvPr>
          <p:cNvPicPr>
            <a:picLocks noChangeAspect="1"/>
          </p:cNvPicPr>
          <p:nvPr/>
        </p:nvPicPr>
        <p:blipFill>
          <a:blip r:embed="rId2">
            <a:alphaModFix/>
          </a:blip>
          <a:stretch>
            <a:fillRect/>
          </a:stretch>
        </p:blipFill>
        <p:spPr>
          <a:xfrm>
            <a:off x="3738311" y="3429000"/>
            <a:ext cx="4715378" cy="3358800"/>
          </a:xfrm>
          <a:prstGeom prst="rect">
            <a:avLst/>
          </a:prstGeom>
        </p:spPr>
      </p:pic>
    </p:spTree>
    <p:extLst>
      <p:ext uri="{BB962C8B-B14F-4D97-AF65-F5344CB8AC3E}">
        <p14:creationId xmlns:p14="http://schemas.microsoft.com/office/powerpoint/2010/main" val="2348731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4. Stream Sınıfı</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10408642" cy="4589387"/>
          </a:xfrm>
        </p:spPr>
        <p:txBody>
          <a:bodyPr>
            <a:normAutofit/>
          </a:bodyPr>
          <a:lstStyle/>
          <a:p>
            <a:r>
              <a:rPr lang="tr-TR"/>
              <a:t>Stream, System.IO içeriğinde barınan, System.Runtime.dll isimli dinamik kütüphane dosyasında tanımlanmış soyut(abstract) sınıftır.</a:t>
            </a:r>
          </a:p>
          <a:p>
            <a:r>
              <a:rPr lang="tr-TR"/>
              <a:t>Birçok önemli veri akışı yapan sınıf, Stream sınıfından miras almıştır.</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6" name="Resim 5">
            <a:extLst>
              <a:ext uri="{FF2B5EF4-FFF2-40B4-BE49-F238E27FC236}">
                <a16:creationId xmlns:a16="http://schemas.microsoft.com/office/drawing/2014/main" id="{38163074-7553-45DF-9B13-16BF5BF7790C}"/>
              </a:ext>
            </a:extLst>
          </p:cNvPr>
          <p:cNvPicPr>
            <a:picLocks noChangeAspect="1"/>
          </p:cNvPicPr>
          <p:nvPr/>
        </p:nvPicPr>
        <p:blipFill>
          <a:blip r:embed="rId2"/>
          <a:stretch>
            <a:fillRect/>
          </a:stretch>
        </p:blipFill>
        <p:spPr>
          <a:xfrm>
            <a:off x="3086368" y="2971801"/>
            <a:ext cx="3962400" cy="3962400"/>
          </a:xfrm>
          <a:prstGeom prst="rect">
            <a:avLst/>
          </a:prstGeom>
        </p:spPr>
      </p:pic>
    </p:spTree>
    <p:extLst>
      <p:ext uri="{BB962C8B-B14F-4D97-AF65-F5344CB8AC3E}">
        <p14:creationId xmlns:p14="http://schemas.microsoft.com/office/powerpoint/2010/main" val="1223712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4.1.1. Stream Sınıfının Özellikleri</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10408642" cy="4589387"/>
          </a:xfrm>
        </p:spPr>
        <p:txBody>
          <a:bodyPr>
            <a:normAutofit/>
          </a:bodyPr>
          <a:lstStyle/>
          <a:p>
            <a:r>
              <a:rPr lang="tr-TR" sz="1800">
                <a:solidFill>
                  <a:srgbClr val="0070C0"/>
                </a:solidFill>
                <a:latin typeface="Century Gothic" panose="020B0502020202020204" pitchFamily="34" charset="0"/>
              </a:rPr>
              <a:t>bool</a:t>
            </a:r>
            <a:r>
              <a:rPr lang="tr-TR" sz="1800">
                <a:latin typeface="Century Gothic" panose="020B0502020202020204" pitchFamily="34" charset="0"/>
              </a:rPr>
              <a:t> CanRead : (GET) Okumak destekleniyor mu?</a:t>
            </a:r>
          </a:p>
          <a:p>
            <a:r>
              <a:rPr lang="tr-TR" sz="1800">
                <a:solidFill>
                  <a:srgbClr val="0070C0"/>
                </a:solidFill>
                <a:latin typeface="Century Gothic" panose="020B0502020202020204" pitchFamily="34" charset="0"/>
              </a:rPr>
              <a:t>bool </a:t>
            </a:r>
            <a:r>
              <a:rPr lang="tr-TR" sz="1800">
                <a:latin typeface="Century Gothic" panose="020B0502020202020204" pitchFamily="34" charset="0"/>
              </a:rPr>
              <a:t>CanSeek : (GET) Seek(pozisyon belirleme) işlemi destekleniyor mu?</a:t>
            </a:r>
          </a:p>
          <a:p>
            <a:r>
              <a:rPr lang="tr-TR" sz="1800">
                <a:solidFill>
                  <a:srgbClr val="0070C0"/>
                </a:solidFill>
                <a:latin typeface="Century Gothic" panose="020B0502020202020204" pitchFamily="34" charset="0"/>
              </a:rPr>
              <a:t>bool</a:t>
            </a:r>
            <a:r>
              <a:rPr lang="tr-TR" sz="1800">
                <a:latin typeface="Century Gothic" panose="020B0502020202020204" pitchFamily="34" charset="0"/>
              </a:rPr>
              <a:t> CanWrite : (GET) Yazma işlemi destekleniyor mu?</a:t>
            </a:r>
          </a:p>
          <a:p>
            <a:r>
              <a:rPr lang="tr-TR" sz="1800">
                <a:solidFill>
                  <a:srgbClr val="0070C0"/>
                </a:solidFill>
                <a:latin typeface="Century Gothic" panose="020B0502020202020204" pitchFamily="34" charset="0"/>
              </a:rPr>
              <a:t>long</a:t>
            </a:r>
            <a:r>
              <a:rPr lang="tr-TR" sz="1800">
                <a:latin typeface="Century Gothic" panose="020B0502020202020204" pitchFamily="34" charset="0"/>
              </a:rPr>
              <a:t> Length : (GET) Akıntının uzunluğunu getirir.</a:t>
            </a:r>
          </a:p>
          <a:p>
            <a:r>
              <a:rPr lang="tr-TR" sz="1800">
                <a:solidFill>
                  <a:srgbClr val="0070C0"/>
                </a:solidFill>
                <a:latin typeface="Century Gothic" panose="020B0502020202020204" pitchFamily="34" charset="0"/>
              </a:rPr>
              <a:t>long</a:t>
            </a:r>
            <a:r>
              <a:rPr lang="tr-TR" sz="1800">
                <a:latin typeface="Century Gothic" panose="020B0502020202020204" pitchFamily="34" charset="0"/>
              </a:rPr>
              <a:t> Position : (GET/SET)  Akıntıdaki mevcut pozisyonu getirir veya pozisyonu değiştirir.</a:t>
            </a:r>
          </a:p>
          <a:p>
            <a:pPr marL="0" indent="0">
              <a:buNone/>
            </a:pPr>
            <a:endParaRPr lang="tr-TR" sz="1800">
              <a:latin typeface="Century Gothic" panose="020B0502020202020204" pitchFamily="34" charset="0"/>
            </a:endParaRP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2730688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4.1.2. Stream Sınıfının Metodları</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10408642" cy="4589387"/>
          </a:xfrm>
        </p:spPr>
        <p:txBody>
          <a:bodyPr>
            <a:normAutofit/>
          </a:bodyPr>
          <a:lstStyle/>
          <a:p>
            <a:r>
              <a:rPr lang="tr-TR"/>
              <a:t>CopyTo – CopyToAsync  : Bir başka stream nesnesine kopyalama yapar.</a:t>
            </a:r>
          </a:p>
          <a:p>
            <a:r>
              <a:rPr lang="tr-TR"/>
              <a:t>Dispose – DisposeAsync : Kullanımı biten stream nesnesini bellekten temizler.</a:t>
            </a:r>
          </a:p>
          <a:p>
            <a:r>
              <a:rPr lang="tr-TR"/>
              <a:t>Flush – FlushAsync : Kapatılmış bir stream nesnesini bellekten temizler.</a:t>
            </a:r>
          </a:p>
          <a:p>
            <a:r>
              <a:rPr lang="tr-TR"/>
              <a:t>Close :  Stream akışını kapatır. Flush’ı kullanmayı sağlar.</a:t>
            </a:r>
          </a:p>
          <a:p>
            <a:r>
              <a:rPr lang="tr-TR">
                <a:solidFill>
                  <a:srgbClr val="0070C0"/>
                </a:solidFill>
              </a:rPr>
              <a:t>Int32</a:t>
            </a:r>
            <a:r>
              <a:rPr lang="tr-TR"/>
              <a:t> Read – ReadAsync : Stream nesnesinden okur.</a:t>
            </a:r>
          </a:p>
          <a:p>
            <a:r>
              <a:rPr lang="tr-TR">
                <a:solidFill>
                  <a:srgbClr val="0070C0"/>
                </a:solidFill>
              </a:rPr>
              <a:t>byte[] </a:t>
            </a:r>
            <a:r>
              <a:rPr lang="tr-TR"/>
              <a:t>ReadByte : Stream nesnesinden byte olarak okur.</a:t>
            </a:r>
          </a:p>
          <a:p>
            <a:r>
              <a:rPr lang="tr-TR"/>
              <a:t>Write – WriteAsync : Stream nesnesine veri yazar.</a:t>
            </a:r>
          </a:p>
          <a:p>
            <a:r>
              <a:rPr lang="tr-TR"/>
              <a:t>WriteByte : Stream nesnesine byte dizisi halinde veri yazar.</a:t>
            </a:r>
          </a:p>
          <a:p>
            <a:r>
              <a:rPr lang="tr-TR">
                <a:solidFill>
                  <a:srgbClr val="0070C0"/>
                </a:solidFill>
              </a:rPr>
              <a:t>long</a:t>
            </a:r>
            <a:r>
              <a:rPr lang="tr-TR"/>
              <a:t> Seek : Stream akışındaki mevcut pozisyonu değiştirir.</a:t>
            </a:r>
          </a:p>
          <a:p>
            <a:r>
              <a:rPr lang="tr-TR"/>
              <a:t>SetLength : Stream nesnesinin byte cinsinden uzunluğunu ayarlar.</a:t>
            </a:r>
          </a:p>
          <a:p>
            <a:endParaRPr lang="tr-TR"/>
          </a:p>
          <a:p>
            <a:endParaRPr lang="tr-TR"/>
          </a:p>
          <a:p>
            <a:endParaRPr lang="tr-T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530932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4.2. StreamWriter – StreamReader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10408642" cy="4589387"/>
          </a:xfrm>
        </p:spPr>
        <p:txBody>
          <a:bodyPr>
            <a:normAutofit/>
          </a:bodyPr>
          <a:lstStyle/>
          <a:p>
            <a:r>
              <a:rPr lang="tr-TR" b="1"/>
              <a:t>StreamWriter</a:t>
            </a:r>
          </a:p>
          <a:p>
            <a:pPr lvl="1"/>
            <a:r>
              <a:rPr lang="tr-TR" sz="1800"/>
              <a:t>WriteLine – WriteLineAsync  : Bir stream nesnesine satır halinde yazar.</a:t>
            </a:r>
          </a:p>
          <a:p>
            <a:pPr marL="0" indent="0">
              <a:buNone/>
            </a:pPr>
            <a:endParaRPr lang="tr-TR"/>
          </a:p>
          <a:p>
            <a:r>
              <a:rPr lang="tr-TR" b="1"/>
              <a:t>StreamReader</a:t>
            </a:r>
          </a:p>
          <a:p>
            <a:pPr lvl="1"/>
            <a:r>
              <a:rPr lang="tr-TR" sz="1800">
                <a:solidFill>
                  <a:srgbClr val="0070C0"/>
                </a:solidFill>
              </a:rPr>
              <a:t>string</a:t>
            </a:r>
            <a:r>
              <a:rPr lang="tr-TR" sz="1800"/>
              <a:t> ReadLine – ReadLineAsync : Bir stream nesnesinden satır şeklinde okur.</a:t>
            </a:r>
          </a:p>
          <a:p>
            <a:pPr lvl="1"/>
            <a:r>
              <a:rPr lang="tr-TR" sz="1800">
                <a:solidFill>
                  <a:srgbClr val="0070C0"/>
                </a:solidFill>
              </a:rPr>
              <a:t>string</a:t>
            </a:r>
            <a:r>
              <a:rPr lang="tr-TR" sz="1800"/>
              <a:t> ReadToEnd – ReadToEndAsync : Stream nesnesinin sonuna kadar okur.</a:t>
            </a:r>
          </a:p>
          <a:p>
            <a:pPr lvl="1"/>
            <a:r>
              <a:rPr lang="tr-TR" sz="1800">
                <a:solidFill>
                  <a:srgbClr val="0070C0"/>
                </a:solidFill>
              </a:rPr>
              <a:t>int</a:t>
            </a:r>
            <a:r>
              <a:rPr lang="tr-TR" sz="1800"/>
              <a:t> Peek : Akış sırasında bir sonraki karakterin </a:t>
            </a:r>
            <a:r>
              <a:rPr lang="tr-TR" sz="1800">
                <a:solidFill>
                  <a:srgbClr val="0070C0"/>
                </a:solidFill>
              </a:rPr>
              <a:t>int</a:t>
            </a:r>
            <a:r>
              <a:rPr lang="tr-TR" sz="1800"/>
              <a:t> karşılığını döndürür.</a:t>
            </a:r>
          </a:p>
          <a:p>
            <a:pPr marL="457200" lvl="1" indent="0">
              <a:buNone/>
            </a:pPr>
            <a:endParaRPr lang="tr-TR" sz="180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875619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4.3. MemoryStream</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10408642" cy="4589387"/>
          </a:xfrm>
        </p:spPr>
        <p:txBody>
          <a:bodyPr>
            <a:noAutofit/>
          </a:bodyPr>
          <a:lstStyle/>
          <a:p>
            <a:r>
              <a:rPr lang="tr-TR" b="1"/>
              <a:t>Özellikler</a:t>
            </a:r>
          </a:p>
          <a:p>
            <a:pPr lvl="1"/>
            <a:r>
              <a:rPr lang="tr-TR" sz="1800"/>
              <a:t>Capacity : (GET/SET) Stream nesnesinin kapasitesini döndürür.</a:t>
            </a:r>
          </a:p>
          <a:p>
            <a:pPr lvl="1"/>
            <a:r>
              <a:rPr lang="tr-TR" sz="1800"/>
              <a:t>Length : (GET) Stream nesnesinin uzunluğunu döndürür.</a:t>
            </a:r>
          </a:p>
          <a:p>
            <a:pPr lvl="1"/>
            <a:r>
              <a:rPr lang="tr-TR" sz="1800"/>
              <a:t>Position : (GET/SET) Nesnede mevcut durumdaki pozisyonu döndürür.</a:t>
            </a:r>
          </a:p>
          <a:p>
            <a:r>
              <a:rPr lang="tr-TR" b="1"/>
              <a:t>Metodlar</a:t>
            </a:r>
          </a:p>
          <a:p>
            <a:pPr lvl="1"/>
            <a:r>
              <a:rPr lang="tr-TR" sz="1800"/>
              <a:t>BeginRead – BeginWrite : Asenkron bir şekilde okumaya/yazmaya başlar.</a:t>
            </a:r>
          </a:p>
          <a:p>
            <a:pPr lvl="1"/>
            <a:r>
              <a:rPr lang="tr-TR" sz="1800"/>
              <a:t>EndRead – EndWrite : Asenkron başlatılmış okuma/yazmayı sonlandırır.</a:t>
            </a:r>
          </a:p>
          <a:p>
            <a:pPr lvl="1"/>
            <a:r>
              <a:rPr lang="tr-TR" sz="1800">
                <a:solidFill>
                  <a:srgbClr val="0070C0"/>
                </a:solidFill>
              </a:rPr>
              <a:t>byte[] </a:t>
            </a:r>
            <a:r>
              <a:rPr lang="tr-TR" sz="1800"/>
              <a:t>GetBuffer : MemoryStream nesnesindeki </a:t>
            </a:r>
            <a:r>
              <a:rPr lang="tr-TR" sz="1800">
                <a:solidFill>
                  <a:srgbClr val="0070C0"/>
                </a:solidFill>
              </a:rPr>
              <a:t>byte[] </a:t>
            </a:r>
            <a:r>
              <a:rPr lang="tr-TR" sz="1800"/>
              <a:t>dizisini döndürür. </a:t>
            </a:r>
          </a:p>
          <a:p>
            <a:pPr lvl="1"/>
            <a:r>
              <a:rPr lang="tr-TR" sz="1800">
                <a:solidFill>
                  <a:srgbClr val="0070C0"/>
                </a:solidFill>
              </a:rPr>
              <a:t>int</a:t>
            </a:r>
            <a:r>
              <a:rPr lang="tr-TR" sz="1800"/>
              <a:t> Read – ReadAsync – ReadByte : Stream nesnesinden okur.</a:t>
            </a:r>
          </a:p>
          <a:p>
            <a:pPr lvl="1"/>
            <a:r>
              <a:rPr lang="tr-TR" sz="1800"/>
              <a:t>SetLength : Stream nesnesinin uzunluğunu ayarlar.</a:t>
            </a:r>
          </a:p>
          <a:p>
            <a:pPr lvl="1"/>
            <a:r>
              <a:rPr lang="tr-TR" sz="1800"/>
              <a:t>Write – WriteAsync – WriteByte : Stream nesnelerine yazar.</a:t>
            </a:r>
          </a:p>
          <a:p>
            <a:pPr lvl="1"/>
            <a:r>
              <a:rPr lang="tr-TR" sz="1800"/>
              <a:t>WriteTo : Herhangi bir stream nesnesine yazar.</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890030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4.4. BufferedStream</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10408642" cy="4589387"/>
          </a:xfrm>
        </p:spPr>
        <p:txBody>
          <a:bodyPr>
            <a:noAutofit/>
          </a:bodyPr>
          <a:lstStyle/>
          <a:p>
            <a:r>
              <a:rPr lang="tr-TR" b="1"/>
              <a:t>Özellikler</a:t>
            </a:r>
          </a:p>
          <a:p>
            <a:pPr lvl="1"/>
            <a:r>
              <a:rPr lang="tr-TR" sz="1800"/>
              <a:t>Capacity : (GET/SET) Stream nesnesinin kapasitesini döndürür.</a:t>
            </a:r>
          </a:p>
          <a:p>
            <a:pPr lvl="1"/>
            <a:r>
              <a:rPr lang="tr-TR" sz="1800"/>
              <a:t>Length : (GET/SET) Stream nesnesinin uzunluğunu döndürür.</a:t>
            </a:r>
          </a:p>
          <a:p>
            <a:pPr lvl="1"/>
            <a:r>
              <a:rPr lang="tr-TR" sz="1800"/>
              <a:t>Position : (GET/SET) Nesnede mevcut durumdaki pozisyonu döndürür.</a:t>
            </a:r>
          </a:p>
          <a:p>
            <a:r>
              <a:rPr lang="tr-TR" b="1"/>
              <a:t>Metodlar</a:t>
            </a:r>
          </a:p>
          <a:p>
            <a:pPr lvl="1"/>
            <a:r>
              <a:rPr lang="tr-TR" sz="1800"/>
              <a:t>BeginRead – BeginWrite : Asenkron bir şekilde okumaya/yazmaya başlar.</a:t>
            </a:r>
          </a:p>
          <a:p>
            <a:pPr lvl="1"/>
            <a:r>
              <a:rPr lang="tr-TR" sz="1800"/>
              <a:t>EndRead – EndWrite : Asenkron başlatılmış okuma/yazmayı sonlandırır.</a:t>
            </a:r>
          </a:p>
          <a:p>
            <a:pPr lvl="1"/>
            <a:r>
              <a:rPr lang="tr-TR" sz="1800">
                <a:solidFill>
                  <a:srgbClr val="0070C0"/>
                </a:solidFill>
              </a:rPr>
              <a:t>byte[] </a:t>
            </a:r>
            <a:r>
              <a:rPr lang="tr-TR" sz="1800"/>
              <a:t>GetBuffer : MemoryStream nesnesindeki </a:t>
            </a:r>
            <a:r>
              <a:rPr lang="tr-TR" sz="1800">
                <a:solidFill>
                  <a:srgbClr val="0070C0"/>
                </a:solidFill>
              </a:rPr>
              <a:t>byte[] </a:t>
            </a:r>
            <a:r>
              <a:rPr lang="tr-TR" sz="1800"/>
              <a:t>dizisini döndürür. </a:t>
            </a:r>
          </a:p>
          <a:p>
            <a:pPr lvl="1"/>
            <a:r>
              <a:rPr lang="tr-TR" sz="1800">
                <a:solidFill>
                  <a:srgbClr val="0070C0"/>
                </a:solidFill>
              </a:rPr>
              <a:t>int</a:t>
            </a:r>
            <a:r>
              <a:rPr lang="tr-TR" sz="1800"/>
              <a:t> Read – ReadAsync – ReadByte : Stream nesnesinden okur.</a:t>
            </a:r>
          </a:p>
          <a:p>
            <a:pPr lvl="1"/>
            <a:r>
              <a:rPr lang="tr-TR" sz="1800"/>
              <a:t>SetLength : Stream nesnesinin uzunluğunu ayarlar.</a:t>
            </a:r>
          </a:p>
          <a:p>
            <a:pPr lvl="1"/>
            <a:r>
              <a:rPr lang="tr-TR" sz="1800"/>
              <a:t>Write – WriteAsync – WriteByte : Stream nesnelerine yazar.</a:t>
            </a:r>
          </a:p>
          <a:p>
            <a:pPr lvl="1"/>
            <a:r>
              <a:rPr lang="tr-TR" sz="1800"/>
              <a:t>WriteTo : Herhangi bir stream nesnesine yazar.</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320964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a:xfrm>
            <a:off x="2597068" y="512462"/>
            <a:ext cx="8911687" cy="1280890"/>
          </a:xfrm>
        </p:spPr>
        <p:txBody>
          <a:bodyPr/>
          <a:lstStyle/>
          <a:p>
            <a:r>
              <a:rPr lang="tr-TR" dirty="0"/>
              <a:t>İçindekiler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484694" y="1213467"/>
            <a:ext cx="4654396" cy="5634597"/>
          </a:xfrm>
        </p:spPr>
        <p:txBody>
          <a:bodyPr>
            <a:noAutofit/>
          </a:bodyPr>
          <a:lstStyle/>
          <a:p>
            <a:r>
              <a:rPr lang="tr-TR" sz="1100"/>
              <a:t>1. Stream Kavramı </a:t>
            </a:r>
            <a:r>
              <a:rPr lang="tr-TR" sz="1100">
                <a:sym typeface="Wingdings" panose="05000000000000000000" pitchFamily="2" charset="2"/>
                <a:hlinkClick r:id="rId2" action="ppaction://hlinksldjump"/>
              </a:rPr>
              <a:t></a:t>
            </a:r>
            <a:endParaRPr lang="tr-TR" sz="1100">
              <a:sym typeface="Wingdings" panose="05000000000000000000" pitchFamily="2" charset="2"/>
            </a:endParaRPr>
          </a:p>
          <a:p>
            <a:r>
              <a:rPr lang="tr-TR" sz="1100"/>
              <a:t>2. Asenkron Programlama </a:t>
            </a:r>
            <a:r>
              <a:rPr lang="tr-TR" sz="1100">
                <a:sym typeface="Wingdings" panose="05000000000000000000" pitchFamily="2" charset="2"/>
                <a:hlinkClick r:id="rId3" action="ppaction://hlinksldjump"/>
              </a:rPr>
              <a:t></a:t>
            </a:r>
            <a:endParaRPr lang="tr-TR" sz="1100">
              <a:sym typeface="Wingdings" panose="05000000000000000000" pitchFamily="2" charset="2"/>
            </a:endParaRPr>
          </a:p>
          <a:p>
            <a:pPr lvl="1"/>
            <a:r>
              <a:rPr lang="tr-TR" sz="1100"/>
              <a:t>C#’ta Asenkron Programlama </a:t>
            </a:r>
            <a:r>
              <a:rPr lang="tr-TR" sz="1100">
                <a:sym typeface="Wingdings" panose="05000000000000000000" pitchFamily="2" charset="2"/>
                <a:hlinkClick r:id="rId4" action="ppaction://hlinksldjump"/>
              </a:rPr>
              <a:t></a:t>
            </a:r>
            <a:endParaRPr lang="tr-TR" sz="1100"/>
          </a:p>
          <a:p>
            <a:pPr lvl="1"/>
            <a:r>
              <a:rPr lang="tr-TR" sz="1100"/>
              <a:t>2.1 async/await </a:t>
            </a:r>
            <a:r>
              <a:rPr lang="tr-TR" sz="1100">
                <a:sym typeface="Wingdings" panose="05000000000000000000" pitchFamily="2" charset="2"/>
                <a:hlinkClick r:id="rId5" action="ppaction://hlinksldjump"/>
              </a:rPr>
              <a:t></a:t>
            </a:r>
            <a:endParaRPr lang="tr-TR" sz="1100"/>
          </a:p>
          <a:p>
            <a:pPr lvl="1"/>
            <a:r>
              <a:rPr lang="tr-TR" sz="1100"/>
              <a:t>2. 2 Senkron Fonksiyonu Asenkron Çalıştırma </a:t>
            </a:r>
            <a:r>
              <a:rPr lang="tr-TR" sz="1100">
                <a:sym typeface="Wingdings" panose="05000000000000000000" pitchFamily="2" charset="2"/>
                <a:hlinkClick r:id="rId6" action="ppaction://hlinksldjump"/>
              </a:rPr>
              <a:t></a:t>
            </a:r>
            <a:endParaRPr lang="tr-TR" sz="1100" dirty="0"/>
          </a:p>
          <a:p>
            <a:r>
              <a:rPr lang="tr-TR" sz="1100"/>
              <a:t>3. Stream Çeşitleri </a:t>
            </a:r>
            <a:r>
              <a:rPr lang="tr-TR" sz="1100">
                <a:sym typeface="Wingdings" panose="05000000000000000000" pitchFamily="2" charset="2"/>
                <a:hlinkClick r:id="rId7" action="ppaction://hlinksldjump"/>
              </a:rPr>
              <a:t></a:t>
            </a:r>
            <a:endParaRPr lang="tr-TR" sz="1100"/>
          </a:p>
          <a:p>
            <a:pPr lvl="1"/>
            <a:r>
              <a:rPr lang="tr-TR" sz="1100"/>
              <a:t>3.1. İnternet </a:t>
            </a:r>
            <a:r>
              <a:rPr lang="tr-TR" sz="1100">
                <a:sym typeface="Wingdings" panose="05000000000000000000" pitchFamily="2" charset="2"/>
                <a:hlinkClick r:id="rId8" action="ppaction://hlinksldjump"/>
              </a:rPr>
              <a:t></a:t>
            </a:r>
            <a:endParaRPr lang="tr-TR" sz="1100"/>
          </a:p>
          <a:p>
            <a:pPr lvl="1"/>
            <a:r>
              <a:rPr lang="tr-TR" sz="1100"/>
              <a:t>3.2. Dosya </a:t>
            </a:r>
            <a:r>
              <a:rPr lang="tr-TR" sz="1100">
                <a:sym typeface="Wingdings" panose="05000000000000000000" pitchFamily="2" charset="2"/>
                <a:hlinkClick r:id="rId9" action="ppaction://hlinksldjump"/>
              </a:rPr>
              <a:t></a:t>
            </a:r>
            <a:endParaRPr lang="tr-TR" sz="1100"/>
          </a:p>
          <a:p>
            <a:pPr lvl="1"/>
            <a:r>
              <a:rPr lang="tr-TR" sz="1100"/>
              <a:t>3.3. Ses </a:t>
            </a:r>
            <a:r>
              <a:rPr lang="tr-TR" sz="1100">
                <a:sym typeface="Wingdings" panose="05000000000000000000" pitchFamily="2" charset="2"/>
                <a:hlinkClick r:id="rId10" action="ppaction://hlinksldjump"/>
              </a:rPr>
              <a:t></a:t>
            </a:r>
            <a:endParaRPr lang="tr-TR" sz="1100"/>
          </a:p>
          <a:p>
            <a:pPr lvl="1"/>
            <a:r>
              <a:rPr lang="tr-TR" sz="1100"/>
              <a:t>3.4. Görüntü </a:t>
            </a:r>
            <a:r>
              <a:rPr lang="tr-TR" sz="1100">
                <a:sym typeface="Wingdings" panose="05000000000000000000" pitchFamily="2" charset="2"/>
                <a:hlinkClick r:id="rId11" action="ppaction://hlinksldjump"/>
              </a:rPr>
              <a:t></a:t>
            </a:r>
            <a:endParaRPr lang="tr-TR" sz="1100"/>
          </a:p>
          <a:p>
            <a:pPr lvl="1"/>
            <a:r>
              <a:rPr lang="tr-TR" sz="1100"/>
              <a:t>3.5. Bellek </a:t>
            </a:r>
            <a:r>
              <a:rPr lang="tr-TR" sz="1100">
                <a:sym typeface="Wingdings" panose="05000000000000000000" pitchFamily="2" charset="2"/>
                <a:hlinkClick r:id="rId12" action="ppaction://hlinksldjump"/>
              </a:rPr>
              <a:t></a:t>
            </a:r>
            <a:endParaRPr lang="tr-TR" sz="1100" dirty="0"/>
          </a:p>
          <a:p>
            <a:r>
              <a:rPr lang="tr-TR" sz="1100"/>
              <a:t>4. Stream Sınıfı </a:t>
            </a:r>
            <a:r>
              <a:rPr lang="tr-TR" sz="1100">
                <a:sym typeface="Wingdings" panose="05000000000000000000" pitchFamily="2" charset="2"/>
                <a:hlinkClick r:id="rId13" action="ppaction://hlinksldjump"/>
              </a:rPr>
              <a:t></a:t>
            </a:r>
            <a:endParaRPr lang="tr-TR" sz="1100"/>
          </a:p>
          <a:p>
            <a:pPr lvl="1"/>
            <a:r>
              <a:rPr lang="tr-TR" sz="1100"/>
              <a:t>4.1.1. Stream Sınıfının Özellikleri </a:t>
            </a:r>
            <a:r>
              <a:rPr lang="tr-TR" sz="1100">
                <a:sym typeface="Wingdings" panose="05000000000000000000" pitchFamily="2" charset="2"/>
                <a:hlinkClick r:id="rId14" action="ppaction://hlinksldjump"/>
              </a:rPr>
              <a:t></a:t>
            </a:r>
            <a:endParaRPr lang="tr-TR" sz="1100"/>
          </a:p>
          <a:p>
            <a:pPr lvl="1"/>
            <a:r>
              <a:rPr lang="tr-TR" sz="1100"/>
              <a:t>4.1.2. Stream Sınıfının Metodları </a:t>
            </a:r>
            <a:r>
              <a:rPr lang="tr-TR" sz="1100">
                <a:sym typeface="Wingdings" panose="05000000000000000000" pitchFamily="2" charset="2"/>
                <a:hlinkClick r:id="rId15" action="ppaction://hlinksldjump"/>
              </a:rPr>
              <a:t></a:t>
            </a:r>
            <a:endParaRPr lang="tr-TR" sz="1100"/>
          </a:p>
          <a:p>
            <a:pPr lvl="1"/>
            <a:r>
              <a:rPr lang="tr-TR" sz="1100"/>
              <a:t>4.2. StreamWriter/StreamReader </a:t>
            </a:r>
            <a:r>
              <a:rPr lang="tr-TR" sz="1100">
                <a:sym typeface="Wingdings" panose="05000000000000000000" pitchFamily="2" charset="2"/>
                <a:hlinkClick r:id="rId16" action="ppaction://hlinksldjump"/>
              </a:rPr>
              <a:t></a:t>
            </a:r>
            <a:endParaRPr lang="tr-TR" sz="1100"/>
          </a:p>
          <a:p>
            <a:pPr lvl="1"/>
            <a:r>
              <a:rPr lang="tr-TR" sz="1100"/>
              <a:t>4.3. MemoryStream </a:t>
            </a:r>
            <a:r>
              <a:rPr lang="tr-TR" sz="1100">
                <a:sym typeface="Wingdings" panose="05000000000000000000" pitchFamily="2" charset="2"/>
                <a:hlinkClick r:id="rId17" action="ppaction://hlinksldjump"/>
              </a:rPr>
              <a:t></a:t>
            </a:r>
            <a:endParaRPr lang="tr-TR" sz="1100"/>
          </a:p>
          <a:p>
            <a:pPr lvl="1"/>
            <a:r>
              <a:rPr lang="tr-TR" sz="1100"/>
              <a:t>4.4. BufferedStream </a:t>
            </a:r>
            <a:r>
              <a:rPr lang="tr-TR" sz="1100">
                <a:sym typeface="Wingdings" panose="05000000000000000000" pitchFamily="2" charset="2"/>
                <a:hlinkClick r:id="rId18" action="ppaction://hlinksldjump"/>
              </a:rPr>
              <a:t></a:t>
            </a:r>
            <a:endParaRPr lang="tr-TR" sz="1100"/>
          </a:p>
          <a:p>
            <a:pPr lvl="1"/>
            <a:r>
              <a:rPr lang="tr-TR" sz="1100"/>
              <a:t>4.5.1 NetworkStream </a:t>
            </a:r>
            <a:r>
              <a:rPr lang="tr-TR" sz="1100">
                <a:sym typeface="Wingdings" panose="05000000000000000000" pitchFamily="2" charset="2"/>
                <a:hlinkClick r:id="rId19" action="ppaction://hlinksldjump"/>
              </a:rPr>
              <a:t></a:t>
            </a:r>
            <a:endParaRPr lang="tr-TR" sz="1100"/>
          </a:p>
          <a:p>
            <a:pPr lvl="1"/>
            <a:r>
              <a:rPr lang="tr-TR" sz="1100"/>
              <a:t>4.5.2 NetworkStream </a:t>
            </a:r>
            <a:r>
              <a:rPr lang="tr-TR" sz="1100">
                <a:sym typeface="Wingdings" panose="05000000000000000000" pitchFamily="2" charset="2"/>
                <a:hlinkClick r:id="rId20" action="ppaction://hlinksldjump"/>
              </a:rPr>
              <a:t></a:t>
            </a:r>
            <a:endParaRPr lang="tr-TR" sz="1100">
              <a:sym typeface="Wingdings" panose="05000000000000000000" pitchFamily="2" charset="2"/>
            </a:endParaRPr>
          </a:p>
          <a:p>
            <a:pPr lvl="1"/>
            <a:endParaRPr lang="tr-TR" sz="1100"/>
          </a:p>
          <a:p>
            <a:pPr lvl="1"/>
            <a:endParaRPr lang="tr-TR" sz="1100"/>
          </a:p>
          <a:p>
            <a:pPr lvl="1"/>
            <a:endParaRPr lang="tr-TR" sz="1100"/>
          </a:p>
          <a:p>
            <a:endParaRPr lang="tr-TR" sz="1100" dirty="0"/>
          </a:p>
          <a:p>
            <a:endParaRPr lang="en-US" sz="1100"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5" name="Picture 8" descr="Kurumsal Kimlik | Burdur Mehmet Akif Ersoy Üniversitesi">
            <a:extLst>
              <a:ext uri="{FF2B5EF4-FFF2-40B4-BE49-F238E27FC236}">
                <a16:creationId xmlns:a16="http://schemas.microsoft.com/office/drawing/2014/main" id="{9E6DEBDC-868E-48C5-8316-305D8ACCAB5D}"/>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30C9555B-79E5-493C-91CF-6C37CB029805}"/>
              </a:ext>
            </a:extLst>
          </p:cNvPr>
          <p:cNvPicPr>
            <a:picLocks noChangeAspect="1" noChangeArrowheads="1"/>
          </p:cNvPicPr>
          <p:nvPr/>
        </p:nvPicPr>
        <p:blipFill>
          <a:blip r:embed="rId22"/>
          <a:srcRect/>
          <a:stretch/>
        </p:blipFill>
        <p:spPr bwMode="auto">
          <a:xfrm>
            <a:off x="8996280" y="1426133"/>
            <a:ext cx="2983684" cy="29836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Resim 5">
            <a:hlinkClick r:id="rId23"/>
            <a:extLst>
              <a:ext uri="{FF2B5EF4-FFF2-40B4-BE49-F238E27FC236}">
                <a16:creationId xmlns:a16="http://schemas.microsoft.com/office/drawing/2014/main" id="{5E0CEE4C-9B47-48D3-9C95-A5768F3000F3}"/>
              </a:ext>
            </a:extLst>
          </p:cNvPr>
          <p:cNvPicPr>
            <a:picLocks noChangeAspect="1"/>
          </p:cNvPicPr>
          <p:nvPr/>
        </p:nvPicPr>
        <p:blipFill>
          <a:blip r:embed="rId24"/>
          <a:stretch>
            <a:fillRect/>
          </a:stretch>
        </p:blipFill>
        <p:spPr>
          <a:xfrm>
            <a:off x="10228222" y="5153978"/>
            <a:ext cx="1778435" cy="1633526"/>
          </a:xfrm>
          <a:prstGeom prst="rect">
            <a:avLst/>
          </a:prstGeom>
        </p:spPr>
      </p:pic>
      <p:sp>
        <p:nvSpPr>
          <p:cNvPr id="9" name="Dikdörtgen 8">
            <a:extLst>
              <a:ext uri="{FF2B5EF4-FFF2-40B4-BE49-F238E27FC236}">
                <a16:creationId xmlns:a16="http://schemas.microsoft.com/office/drawing/2014/main" id="{119B20A2-A534-4B18-BCEA-DDD3194F8470}"/>
              </a:ext>
            </a:extLst>
          </p:cNvPr>
          <p:cNvSpPr/>
          <p:nvPr/>
        </p:nvSpPr>
        <p:spPr>
          <a:xfrm>
            <a:off x="9572776" y="6543161"/>
            <a:ext cx="2772989" cy="276999"/>
          </a:xfrm>
          <a:prstGeom prst="rect">
            <a:avLst/>
          </a:prstGeom>
          <a:noFill/>
        </p:spPr>
        <p:txBody>
          <a:bodyPr wrap="square" lIns="91440" tIns="45720" rIns="91440" bIns="45720">
            <a:spAutoFit/>
          </a:bodyPr>
          <a:lstStyle/>
          <a:p>
            <a:pPr algn="ctr"/>
            <a:r>
              <a:rPr lang="tr-TR" sz="1200" b="0" cap="none" spc="0" dirty="0">
                <a:ln w="0"/>
                <a:effectLst>
                  <a:outerShdw blurRad="38100" dist="19050" dir="2700000" algn="tl" rotWithShape="0">
                    <a:schemeClr val="dk1">
                      <a:alpha val="40000"/>
                    </a:schemeClr>
                  </a:outerShdw>
                </a:effectLst>
                <a:hlinkClick r:id="rId25">
                  <a:extLst>
                    <a:ext uri="{A12FA001-AC4F-418D-AE19-62706E023703}">
                      <ahyp:hlinkClr xmlns:ahyp="http://schemas.microsoft.com/office/drawing/2018/hyperlinkcolor" val="tx"/>
                    </a:ext>
                  </a:extLst>
                </a:hlinkClick>
              </a:rPr>
              <a:t>http://youtube.com/bmdersleri</a:t>
            </a:r>
            <a:endParaRPr lang="tr-TR" sz="1200" b="0" cap="none" spc="0" dirty="0">
              <a:ln w="0"/>
              <a:effectLst>
                <a:outerShdw blurRad="38100" dist="19050" dir="2700000" algn="tl" rotWithShape="0">
                  <a:schemeClr val="dk1">
                    <a:alpha val="40000"/>
                  </a:schemeClr>
                </a:outerShdw>
              </a:effectLst>
            </a:endParaRPr>
          </a:p>
        </p:txBody>
      </p:sp>
      <p:sp>
        <p:nvSpPr>
          <p:cNvPr id="11" name="İçerik Yer Tutucusu 2">
            <a:extLst>
              <a:ext uri="{FF2B5EF4-FFF2-40B4-BE49-F238E27FC236}">
                <a16:creationId xmlns:a16="http://schemas.microsoft.com/office/drawing/2014/main" id="{7CDACAD9-0267-4662-8834-FE78178A3D12}"/>
              </a:ext>
            </a:extLst>
          </p:cNvPr>
          <p:cNvSpPr txBox="1">
            <a:spLocks/>
          </p:cNvSpPr>
          <p:nvPr/>
        </p:nvSpPr>
        <p:spPr>
          <a:xfrm>
            <a:off x="5139090" y="931054"/>
            <a:ext cx="5235344" cy="563459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1"/>
            <a:endParaRPr lang="tr-TR" sz="1100"/>
          </a:p>
          <a:p>
            <a:r>
              <a:rPr lang="tr-TR" sz="1100"/>
              <a:t>5. Dosya İşlemleri </a:t>
            </a:r>
            <a:r>
              <a:rPr lang="tr-TR" sz="1100">
                <a:sym typeface="Wingdings" panose="05000000000000000000" pitchFamily="2" charset="2"/>
                <a:hlinkClick r:id="rId26" action="ppaction://hlinksldjump"/>
              </a:rPr>
              <a:t></a:t>
            </a:r>
            <a:endParaRPr lang="tr-TR" sz="1100"/>
          </a:p>
          <a:p>
            <a:pPr lvl="1"/>
            <a:r>
              <a:rPr lang="tr-TR" sz="1100"/>
              <a:t>5.1. Oluşturma </a:t>
            </a:r>
            <a:r>
              <a:rPr lang="tr-TR" sz="1100">
                <a:sym typeface="Wingdings" panose="05000000000000000000" pitchFamily="2" charset="2"/>
                <a:hlinkClick r:id="rId27" action="ppaction://hlinksldjump"/>
              </a:rPr>
              <a:t></a:t>
            </a:r>
            <a:endParaRPr lang="tr-TR" sz="1100"/>
          </a:p>
          <a:p>
            <a:pPr lvl="1"/>
            <a:r>
              <a:rPr lang="tr-TR" sz="1100"/>
              <a:t>5.2. Taşıma </a:t>
            </a:r>
            <a:r>
              <a:rPr lang="tr-TR" sz="1100">
                <a:sym typeface="Wingdings" panose="05000000000000000000" pitchFamily="2" charset="2"/>
                <a:hlinkClick r:id="rId28" action="ppaction://hlinksldjump"/>
              </a:rPr>
              <a:t></a:t>
            </a:r>
            <a:endParaRPr lang="tr-TR" sz="1100"/>
          </a:p>
          <a:p>
            <a:pPr lvl="1"/>
            <a:r>
              <a:rPr lang="tr-TR" sz="1100"/>
              <a:t>5.3. Silme </a:t>
            </a:r>
            <a:r>
              <a:rPr lang="tr-TR" sz="1100">
                <a:sym typeface="Wingdings" panose="05000000000000000000" pitchFamily="2" charset="2"/>
                <a:hlinkClick r:id="rId29" action="ppaction://hlinksldjump"/>
              </a:rPr>
              <a:t></a:t>
            </a:r>
            <a:endParaRPr lang="tr-TR" sz="1100"/>
          </a:p>
          <a:p>
            <a:pPr lvl="1"/>
            <a:r>
              <a:rPr lang="tr-TR" sz="1100"/>
              <a:t>5.4. Açma </a:t>
            </a:r>
            <a:r>
              <a:rPr lang="tr-TR" sz="1100">
                <a:sym typeface="Wingdings" panose="05000000000000000000" pitchFamily="2" charset="2"/>
                <a:hlinkClick r:id="rId30" action="ppaction://hlinksldjump"/>
              </a:rPr>
              <a:t></a:t>
            </a:r>
            <a:endParaRPr lang="tr-TR" sz="1100">
              <a:sym typeface="Wingdings" panose="05000000000000000000" pitchFamily="2" charset="2"/>
            </a:endParaRPr>
          </a:p>
          <a:p>
            <a:pPr lvl="1"/>
            <a:r>
              <a:rPr lang="tr-TR" sz="1100"/>
              <a:t>5.5. Varolan Dosyayı Değiştirip Yedekleme </a:t>
            </a:r>
            <a:r>
              <a:rPr lang="tr-TR" sz="1100">
                <a:sym typeface="Wingdings" panose="05000000000000000000" pitchFamily="2" charset="2"/>
                <a:hlinkClick r:id="rId31" action="ppaction://hlinksldjump"/>
              </a:rPr>
              <a:t></a:t>
            </a:r>
            <a:endParaRPr lang="tr-TR" sz="1100"/>
          </a:p>
          <a:p>
            <a:pPr lvl="1"/>
            <a:r>
              <a:rPr lang="tr-TR" sz="1100"/>
              <a:t>5.6. Dosya Özelliklerini Değiştirme </a:t>
            </a:r>
            <a:r>
              <a:rPr lang="tr-TR" sz="1100">
                <a:sym typeface="Wingdings" panose="05000000000000000000" pitchFamily="2" charset="2"/>
                <a:hlinkClick r:id="rId32" action="ppaction://hlinksldjump"/>
              </a:rPr>
              <a:t></a:t>
            </a:r>
            <a:endParaRPr lang="tr-TR" sz="1100"/>
          </a:p>
          <a:p>
            <a:pPr lvl="1"/>
            <a:r>
              <a:rPr lang="tr-TR" sz="1100"/>
              <a:t>5.7. Dosya Şifreleme </a:t>
            </a:r>
            <a:r>
              <a:rPr lang="tr-TR" sz="1100">
                <a:sym typeface="Wingdings" panose="05000000000000000000" pitchFamily="2" charset="2"/>
                <a:hlinkClick r:id="rId33" action="ppaction://hlinksldjump"/>
              </a:rPr>
              <a:t></a:t>
            </a:r>
            <a:endParaRPr lang="tr-TR" sz="1100"/>
          </a:p>
          <a:p>
            <a:pPr lvl="1"/>
            <a:r>
              <a:rPr lang="tr-TR" sz="1100"/>
              <a:t>5.8. Dosya Adresi ve Temp Klasörü </a:t>
            </a:r>
            <a:r>
              <a:rPr lang="tr-TR" sz="1100">
                <a:sym typeface="Wingdings" panose="05000000000000000000" pitchFamily="2" charset="2"/>
                <a:hlinkClick r:id="rId34" action="ppaction://hlinksldjump"/>
              </a:rPr>
              <a:t></a:t>
            </a:r>
            <a:endParaRPr lang="tr-TR" sz="1100"/>
          </a:p>
          <a:p>
            <a:pPr lvl="1"/>
            <a:r>
              <a:rPr lang="tr-TR" sz="1100"/>
              <a:t>5.9. Disk Bilgisi </a:t>
            </a:r>
            <a:r>
              <a:rPr lang="tr-TR" sz="1100">
                <a:sym typeface="Wingdings" panose="05000000000000000000" pitchFamily="2" charset="2"/>
                <a:hlinkClick r:id="rId35" action="ppaction://hlinksldjump"/>
              </a:rPr>
              <a:t></a:t>
            </a:r>
            <a:endParaRPr lang="tr-TR" sz="1100"/>
          </a:p>
          <a:p>
            <a:r>
              <a:rPr lang="tr-TR" sz="1100"/>
              <a:t>6. Örnek Uygulamalar </a:t>
            </a:r>
            <a:r>
              <a:rPr lang="tr-TR" sz="1100">
                <a:sym typeface="Wingdings" panose="05000000000000000000" pitchFamily="2" charset="2"/>
                <a:hlinkClick r:id="rId36" action="ppaction://hlinksldjump"/>
              </a:rPr>
              <a:t></a:t>
            </a:r>
            <a:endParaRPr lang="tr-TR" sz="1100"/>
          </a:p>
          <a:p>
            <a:pPr lvl="1"/>
            <a:r>
              <a:rPr lang="tr-TR" sz="1100"/>
              <a:t>6.1. Basit Sohbet Programı </a:t>
            </a:r>
            <a:r>
              <a:rPr lang="tr-TR" sz="1100">
                <a:sym typeface="Wingdings" panose="05000000000000000000" pitchFamily="2" charset="2"/>
                <a:hlinkClick r:id="rId37" action="ppaction://hlinksldjump"/>
              </a:rPr>
              <a:t></a:t>
            </a:r>
            <a:endParaRPr lang="tr-TR" sz="1100"/>
          </a:p>
          <a:p>
            <a:pPr lvl="1"/>
            <a:r>
              <a:rPr lang="tr-TR" sz="1100"/>
              <a:t>6.2. Dosya İndirme Programı </a:t>
            </a:r>
            <a:r>
              <a:rPr lang="tr-TR" sz="1100">
                <a:sym typeface="Wingdings" panose="05000000000000000000" pitchFamily="2" charset="2"/>
                <a:hlinkClick r:id="rId38" action="ppaction://hlinksldjump"/>
              </a:rPr>
              <a:t></a:t>
            </a:r>
            <a:endParaRPr lang="tr-TR" sz="1100"/>
          </a:p>
          <a:p>
            <a:pPr lvl="1"/>
            <a:r>
              <a:rPr lang="tr-TR" sz="1100"/>
              <a:t>6.3. Web Sitesi İndirme Programı </a:t>
            </a:r>
            <a:r>
              <a:rPr lang="tr-TR" sz="1100">
                <a:sym typeface="Wingdings" panose="05000000000000000000" pitchFamily="2" charset="2"/>
                <a:hlinkClick r:id="rId39" action="ppaction://hlinksldjump"/>
              </a:rPr>
              <a:t></a:t>
            </a:r>
            <a:br>
              <a:rPr lang="tr-TR" sz="1100"/>
            </a:br>
            <a:r>
              <a:rPr lang="tr-TR" sz="1100"/>
              <a:t>(Senkron </a:t>
            </a:r>
            <a:r>
              <a:rPr lang="tr-TR" sz="1000"/>
              <a:t>─</a:t>
            </a:r>
            <a:r>
              <a:rPr lang="tr-TR" sz="1100"/>
              <a:t> Asenkron Performans Karşılaştırması)</a:t>
            </a:r>
          </a:p>
          <a:p>
            <a:r>
              <a:rPr lang="tr-TR" sz="1100"/>
              <a:t>7. Sonuç </a:t>
            </a:r>
            <a:r>
              <a:rPr lang="tr-TR" sz="1100">
                <a:sym typeface="Wingdings" panose="05000000000000000000" pitchFamily="2" charset="2"/>
                <a:hlinkClick r:id="rId40" action="ppaction://hlinksldjump"/>
              </a:rPr>
              <a:t></a:t>
            </a:r>
            <a:endParaRPr lang="tr-TR" sz="1100"/>
          </a:p>
          <a:p>
            <a:r>
              <a:rPr lang="tr-TR" sz="1100"/>
              <a:t>8. Kaynaklar </a:t>
            </a:r>
            <a:r>
              <a:rPr lang="tr-TR" sz="1100">
                <a:sym typeface="Wingdings" panose="05000000000000000000" pitchFamily="2" charset="2"/>
                <a:hlinkClick r:id="rId41" action="ppaction://hlinksldjump"/>
              </a:rPr>
              <a:t></a:t>
            </a:r>
            <a:endParaRPr lang="tr-TR" sz="1100" dirty="0"/>
          </a:p>
        </p:txBody>
      </p:sp>
    </p:spTree>
    <p:extLst>
      <p:ext uri="{BB962C8B-B14F-4D97-AF65-F5344CB8AC3E}">
        <p14:creationId xmlns:p14="http://schemas.microsoft.com/office/powerpoint/2010/main" val="1120228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4.5.1. NetworkStream</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10408642" cy="4589387"/>
          </a:xfrm>
        </p:spPr>
        <p:txBody>
          <a:bodyPr>
            <a:normAutofit/>
          </a:bodyPr>
          <a:lstStyle/>
          <a:p>
            <a:r>
              <a:rPr lang="tr-TR" b="1"/>
              <a:t>Özellikler</a:t>
            </a:r>
          </a:p>
          <a:p>
            <a:pPr lvl="1"/>
            <a:r>
              <a:rPr lang="tr-TR" sz="1800"/>
              <a:t>DataAvailable : (GET) Veri okumak mümkün mü diye kontrol eder. (</a:t>
            </a:r>
            <a:r>
              <a:rPr lang="tr-TR" sz="1800">
                <a:solidFill>
                  <a:srgbClr val="0070C0"/>
                </a:solidFill>
              </a:rPr>
              <a:t>bool</a:t>
            </a:r>
            <a:r>
              <a:rPr lang="tr-TR" sz="1800"/>
              <a:t>)</a:t>
            </a:r>
          </a:p>
          <a:p>
            <a:pPr lvl="1"/>
            <a:r>
              <a:rPr lang="tr-TR" sz="1800"/>
              <a:t>Socket : (GET) Soket bağlantısı aktifliğini kontrol etmek için kullanılır. (</a:t>
            </a:r>
            <a:r>
              <a:rPr lang="tr-TR" sz="1800">
                <a:solidFill>
                  <a:srgbClr val="00B050"/>
                </a:solidFill>
              </a:rPr>
              <a:t>Socket</a:t>
            </a:r>
            <a:r>
              <a:rPr lang="tr-TR" sz="1800"/>
              <a:t>)</a:t>
            </a:r>
          </a:p>
          <a:p>
            <a:pPr lvl="1"/>
            <a:r>
              <a:rPr lang="tr-TR" sz="1800"/>
              <a:t>Readable : (GET/SET) İlgili NetworkStream’den okuyabilme izni. (</a:t>
            </a:r>
            <a:r>
              <a:rPr lang="tr-TR" sz="1800">
                <a:solidFill>
                  <a:srgbClr val="0070C0"/>
                </a:solidFill>
              </a:rPr>
              <a:t>bool</a:t>
            </a:r>
            <a:r>
              <a:rPr lang="tr-TR" sz="1800"/>
              <a:t>)</a:t>
            </a:r>
          </a:p>
          <a:p>
            <a:pPr lvl="1"/>
            <a:r>
              <a:rPr lang="tr-TR" sz="1800"/>
              <a:t>Writeable : (GET/SET) İlgili NetworkStream’e yazabilme izni. (</a:t>
            </a:r>
            <a:r>
              <a:rPr lang="tr-TR" sz="1800">
                <a:solidFill>
                  <a:srgbClr val="0070C0"/>
                </a:solidFill>
              </a:rPr>
              <a:t>bool</a:t>
            </a:r>
            <a:r>
              <a:rPr lang="tr-TR" sz="1800"/>
              <a:t>)</a:t>
            </a:r>
          </a:p>
          <a:p>
            <a:pPr lvl="1"/>
            <a:r>
              <a:rPr lang="tr-TR" sz="1800"/>
              <a:t>ReadTimeout : (GET/SET) Stream parçası okurken okuma hatası verilmesi için geçmesi gereken milisaniye.</a:t>
            </a:r>
          </a:p>
          <a:p>
            <a:pPr lvl="1"/>
            <a:r>
              <a:rPr lang="tr-TR" sz="1800"/>
              <a:t>WriteTimeout : (GET/SET) Stream parçası yazarken yazma hatası verilmesi için geçmesi gereken milisaniye.</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4103732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4.5.2. NetworkStream </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10408642" cy="4589387"/>
          </a:xfrm>
        </p:spPr>
        <p:txBody>
          <a:bodyPr>
            <a:normAutofit/>
          </a:bodyPr>
          <a:lstStyle/>
          <a:p>
            <a:r>
              <a:rPr lang="tr-TR" b="1"/>
              <a:t>Metodlar</a:t>
            </a:r>
          </a:p>
          <a:p>
            <a:pPr lvl="1"/>
            <a:r>
              <a:rPr lang="tr-TR" sz="1800"/>
              <a:t>BeginRead – BeginWrite : Asenkron bir şekilde okumaya/yazmaya başlar.</a:t>
            </a:r>
          </a:p>
          <a:p>
            <a:pPr lvl="1"/>
            <a:r>
              <a:rPr lang="tr-TR" sz="1800"/>
              <a:t>EndRead – EndWrite : Asenkron bir şekilde okumaya/yazmayı sonlandırır.</a:t>
            </a:r>
          </a:p>
          <a:p>
            <a:pPr lvl="1"/>
            <a:r>
              <a:rPr lang="tr-TR" sz="1800"/>
              <a:t>Finalize : NetworkStream tarafından kullanılan tüm kaynakları serbest bırakır.</a:t>
            </a:r>
          </a:p>
          <a:p>
            <a:pPr lvl="1"/>
            <a:r>
              <a:rPr lang="tr-TR" sz="1800">
                <a:solidFill>
                  <a:srgbClr val="0070C0"/>
                </a:solidFill>
              </a:rPr>
              <a:t>int</a:t>
            </a:r>
            <a:r>
              <a:rPr lang="tr-TR" sz="1800"/>
              <a:t> Read – ReadAsync – ReadByte : Stream nesnesini okur.</a:t>
            </a:r>
          </a:p>
          <a:p>
            <a:pPr lvl="1"/>
            <a:r>
              <a:rPr lang="tr-TR" sz="1800">
                <a:solidFill>
                  <a:srgbClr val="0070C0"/>
                </a:solidFill>
              </a:rPr>
              <a:t>long</a:t>
            </a:r>
            <a:r>
              <a:rPr lang="tr-TR" sz="1800"/>
              <a:t> Seek : Akıntıdaki mevcut pozisyonu döndürür.</a:t>
            </a:r>
          </a:p>
          <a:p>
            <a:pPr lvl="1"/>
            <a:r>
              <a:rPr lang="tr-TR" sz="1800"/>
              <a:t>SetLength : Stream boyutunu belirler.</a:t>
            </a:r>
          </a:p>
          <a:p>
            <a:pPr lvl="1"/>
            <a:r>
              <a:rPr lang="tr-TR" sz="1800"/>
              <a:t>Write – WriteAsync – WriteByte : Stream nesnesine yazmayı sağlar.</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3311485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4.6. FileStream</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557869"/>
            <a:ext cx="10408642" cy="4589387"/>
          </a:xfrm>
        </p:spPr>
        <p:txBody>
          <a:bodyPr>
            <a:noAutofit/>
          </a:bodyPr>
          <a:lstStyle/>
          <a:p>
            <a:r>
              <a:rPr lang="tr-TR" sz="1600" b="1"/>
              <a:t>Özellikler</a:t>
            </a:r>
          </a:p>
          <a:p>
            <a:pPr lvl="1"/>
            <a:r>
              <a:rPr lang="tr-TR"/>
              <a:t>IsAsync: (GET) Mevcut stream senkron/asenkron çalıştığını kontrol eder. (</a:t>
            </a:r>
            <a:r>
              <a:rPr lang="tr-TR">
                <a:solidFill>
                  <a:srgbClr val="0070C0"/>
                </a:solidFill>
              </a:rPr>
              <a:t>bool</a:t>
            </a:r>
            <a:r>
              <a:rPr lang="tr-TR"/>
              <a:t>)</a:t>
            </a:r>
          </a:p>
          <a:p>
            <a:pPr lvl="1"/>
            <a:r>
              <a:rPr lang="tr-TR"/>
              <a:t>Length: (GET) Mevcut streamin uzunluğunu döndürür. (</a:t>
            </a:r>
            <a:r>
              <a:rPr lang="tr-TR">
                <a:solidFill>
                  <a:srgbClr val="0070C0"/>
                </a:solidFill>
              </a:rPr>
              <a:t>long</a:t>
            </a:r>
            <a:r>
              <a:rPr lang="tr-TR"/>
              <a:t>)</a:t>
            </a:r>
          </a:p>
          <a:p>
            <a:pPr lvl="1"/>
            <a:r>
              <a:rPr lang="tr-TR"/>
              <a:t>Name: (GET) Açılan dosyanın tam dizin adresini döndürür. (</a:t>
            </a:r>
            <a:r>
              <a:rPr lang="tr-TR">
                <a:solidFill>
                  <a:srgbClr val="0070C0"/>
                </a:solidFill>
              </a:rPr>
              <a:t>string</a:t>
            </a:r>
            <a:r>
              <a:rPr lang="tr-TR"/>
              <a:t>)</a:t>
            </a:r>
          </a:p>
          <a:p>
            <a:pPr lvl="1"/>
            <a:r>
              <a:rPr lang="tr-TR"/>
              <a:t>Position: (GET/SET) Akıntıdaki pozisyonu döndürür/belirler. (</a:t>
            </a:r>
            <a:r>
              <a:rPr lang="tr-TR">
                <a:solidFill>
                  <a:srgbClr val="0070C0"/>
                </a:solidFill>
              </a:rPr>
              <a:t>long</a:t>
            </a:r>
            <a:r>
              <a:rPr lang="tr-TR"/>
              <a:t>)</a:t>
            </a:r>
          </a:p>
          <a:p>
            <a:r>
              <a:rPr lang="tr-TR" sz="1600" b="1"/>
              <a:t>Metodlar</a:t>
            </a:r>
          </a:p>
          <a:p>
            <a:pPr lvl="1"/>
            <a:r>
              <a:rPr lang="tr-TR"/>
              <a:t>BeginRead – EndRead : Asenkron bir şekilde okumaya/yazmaya başlar.</a:t>
            </a:r>
          </a:p>
          <a:p>
            <a:pPr lvl="1"/>
            <a:r>
              <a:rPr lang="tr-TR"/>
              <a:t>BeginWrite – EndWrite EndWrite : Asenkron bir şekilde okumaya/yazmayı sonlandırır.</a:t>
            </a:r>
          </a:p>
          <a:p>
            <a:pPr lvl="1"/>
            <a:r>
              <a:rPr lang="tr-TR"/>
              <a:t>Finalize : FileStream tarafından kullanılan tüm kaynakları serbest bırakır.</a:t>
            </a:r>
          </a:p>
          <a:p>
            <a:pPr lvl="1"/>
            <a:r>
              <a:rPr lang="tr-TR"/>
              <a:t>Lock – Unlock : Üzerinde işlem yapılan dosyanın belirtilen bölümünü başka uygulamalara kilitler.</a:t>
            </a:r>
          </a:p>
          <a:p>
            <a:pPr lvl="1"/>
            <a:r>
              <a:rPr lang="tr-TR">
                <a:solidFill>
                  <a:srgbClr val="0070C0"/>
                </a:solidFill>
              </a:rPr>
              <a:t>int</a:t>
            </a:r>
            <a:r>
              <a:rPr lang="tr-TR"/>
              <a:t> Read – ReadAsync – ReadByte : Stream nesnesinden veri okur.</a:t>
            </a:r>
          </a:p>
          <a:p>
            <a:pPr lvl="1"/>
            <a:r>
              <a:rPr lang="tr-TR">
                <a:solidFill>
                  <a:srgbClr val="0070C0"/>
                </a:solidFill>
              </a:rPr>
              <a:t>long</a:t>
            </a:r>
            <a:r>
              <a:rPr lang="tr-TR"/>
              <a:t> Seek : Stream nesnesinin mevcut pozisyonunu istenilen değerle değiştirir.</a:t>
            </a:r>
          </a:p>
          <a:p>
            <a:pPr lvl="1"/>
            <a:r>
              <a:rPr lang="tr-TR"/>
              <a:t>SetLength : Stream nesnesinin uzunluğunu ayarlar.</a:t>
            </a:r>
          </a:p>
          <a:p>
            <a:pPr lvl="1"/>
            <a:r>
              <a:rPr lang="tr-TR"/>
              <a:t>Write – WriteAsync – WriteByte: Stream nesnesine veri yazar.</a:t>
            </a:r>
          </a:p>
          <a:p>
            <a:pPr lvl="1"/>
            <a:endParaRPr lang="tr-T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706099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5. System.IO ile Dosya İşlemleri</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10408642" cy="4589387"/>
          </a:xfrm>
        </p:spPr>
        <p:txBody>
          <a:bodyPr>
            <a:normAutofit/>
          </a:bodyPr>
          <a:lstStyle/>
          <a:p>
            <a:r>
              <a:rPr lang="tr-TR"/>
              <a:t>System.IO kütüphanesi, sadece dosya oluşturmak ve düzenlemekle kalmayıp bir dosyanın yazılma zamanından o işletim sistemindeki geçici (Temporary) klasörün adresine, dosya sistemindeki dizin listesinden bir dosyayı gizli yapmaya kadar imkânlar sunar.</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6" name="Resim 5">
            <a:extLst>
              <a:ext uri="{FF2B5EF4-FFF2-40B4-BE49-F238E27FC236}">
                <a16:creationId xmlns:a16="http://schemas.microsoft.com/office/drawing/2014/main" id="{0C222B9C-366A-4DE5-83C7-0214D3583A9D}"/>
              </a:ext>
            </a:extLst>
          </p:cNvPr>
          <p:cNvPicPr>
            <a:picLocks noChangeAspect="1"/>
          </p:cNvPicPr>
          <p:nvPr/>
        </p:nvPicPr>
        <p:blipFill>
          <a:blip r:embed="rId2"/>
          <a:stretch>
            <a:fillRect/>
          </a:stretch>
        </p:blipFill>
        <p:spPr>
          <a:xfrm>
            <a:off x="3095519" y="2793522"/>
            <a:ext cx="6000961" cy="3808800"/>
          </a:xfrm>
          <a:prstGeom prst="rect">
            <a:avLst/>
          </a:prstGeom>
        </p:spPr>
      </p:pic>
    </p:spTree>
    <p:extLst>
      <p:ext uri="{BB962C8B-B14F-4D97-AF65-F5344CB8AC3E}">
        <p14:creationId xmlns:p14="http://schemas.microsoft.com/office/powerpoint/2010/main" val="2220909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5.1. Dosya Oluşturma </a:t>
            </a: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12" name="Resim 11">
            <a:extLst>
              <a:ext uri="{FF2B5EF4-FFF2-40B4-BE49-F238E27FC236}">
                <a16:creationId xmlns:a16="http://schemas.microsoft.com/office/drawing/2014/main" id="{5BC20AB6-05BF-4F06-BDBD-DECD8271BC7B}"/>
              </a:ext>
            </a:extLst>
          </p:cNvPr>
          <p:cNvPicPr>
            <a:picLocks noChangeAspect="1"/>
          </p:cNvPicPr>
          <p:nvPr/>
        </p:nvPicPr>
        <p:blipFill>
          <a:blip r:embed="rId2"/>
          <a:stretch>
            <a:fillRect/>
          </a:stretch>
        </p:blipFill>
        <p:spPr>
          <a:xfrm>
            <a:off x="921695" y="1585912"/>
            <a:ext cx="5762625" cy="3686175"/>
          </a:xfrm>
          <a:prstGeom prst="rect">
            <a:avLst/>
          </a:prstGeom>
        </p:spPr>
      </p:pic>
    </p:spTree>
    <p:extLst>
      <p:ext uri="{BB962C8B-B14F-4D97-AF65-F5344CB8AC3E}">
        <p14:creationId xmlns:p14="http://schemas.microsoft.com/office/powerpoint/2010/main" val="86787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5.2. Dosya Taşıma</a:t>
            </a:r>
            <a:endParaRPr lang="en-US" dirty="0"/>
          </a:p>
        </p:txBody>
      </p:sp>
      <p:pic>
        <p:nvPicPr>
          <p:cNvPr id="6" name="İçerik Yer Tutucusu 5">
            <a:extLst>
              <a:ext uri="{FF2B5EF4-FFF2-40B4-BE49-F238E27FC236}">
                <a16:creationId xmlns:a16="http://schemas.microsoft.com/office/drawing/2014/main" id="{4753049D-7008-47FC-B9E2-2CA015267A30}"/>
              </a:ext>
            </a:extLst>
          </p:cNvPr>
          <p:cNvPicPr>
            <a:picLocks noGrp="1" noChangeAspect="1"/>
          </p:cNvPicPr>
          <p:nvPr>
            <p:ph idx="1"/>
          </p:nvPr>
        </p:nvPicPr>
        <p:blipFill>
          <a:blip r:embed="rId2"/>
          <a:stretch>
            <a:fillRect/>
          </a:stretch>
        </p:blipFill>
        <p:spPr>
          <a:xfrm>
            <a:off x="921695" y="1644428"/>
            <a:ext cx="7077291" cy="4589462"/>
          </a:xfrm>
        </p:spPr>
      </p:pic>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84267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5.3. Dosya Silme</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10408642" cy="4589387"/>
          </a:xfrm>
        </p:spPr>
        <p:txBody>
          <a:bodyPr>
            <a:normAutofit/>
          </a:bodyPr>
          <a:lstStyle/>
          <a:p>
            <a:pPr marL="0" indent="0">
              <a:buNone/>
            </a:pP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6" name="Resim 5">
            <a:extLst>
              <a:ext uri="{FF2B5EF4-FFF2-40B4-BE49-F238E27FC236}">
                <a16:creationId xmlns:a16="http://schemas.microsoft.com/office/drawing/2014/main" id="{D4F07B1F-AF26-4610-9616-CF34218E3161}"/>
              </a:ext>
            </a:extLst>
          </p:cNvPr>
          <p:cNvPicPr>
            <a:picLocks noChangeAspect="1"/>
          </p:cNvPicPr>
          <p:nvPr/>
        </p:nvPicPr>
        <p:blipFill>
          <a:blip r:embed="rId2"/>
          <a:stretch>
            <a:fillRect/>
          </a:stretch>
        </p:blipFill>
        <p:spPr>
          <a:xfrm>
            <a:off x="921695" y="1686318"/>
            <a:ext cx="5238750" cy="2352675"/>
          </a:xfrm>
          <a:prstGeom prst="rect">
            <a:avLst/>
          </a:prstGeom>
        </p:spPr>
      </p:pic>
    </p:spTree>
    <p:extLst>
      <p:ext uri="{BB962C8B-B14F-4D97-AF65-F5344CB8AC3E}">
        <p14:creationId xmlns:p14="http://schemas.microsoft.com/office/powerpoint/2010/main" val="3240629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5.4. Dosya Açma (Okuma ve Yazma için)</a:t>
            </a:r>
            <a:endParaRPr lang="en-US" dirty="0"/>
          </a:p>
        </p:txBody>
      </p:sp>
      <p:pic>
        <p:nvPicPr>
          <p:cNvPr id="6" name="İçerik Yer Tutucusu 5">
            <a:extLst>
              <a:ext uri="{FF2B5EF4-FFF2-40B4-BE49-F238E27FC236}">
                <a16:creationId xmlns:a16="http://schemas.microsoft.com/office/drawing/2014/main" id="{95271CFB-8347-4C68-B258-A6B3CCFDC60F}"/>
              </a:ext>
            </a:extLst>
          </p:cNvPr>
          <p:cNvPicPr>
            <a:picLocks noGrp="1" noChangeAspect="1"/>
          </p:cNvPicPr>
          <p:nvPr>
            <p:ph idx="1"/>
          </p:nvPr>
        </p:nvPicPr>
        <p:blipFill>
          <a:blip r:embed="rId2"/>
          <a:stretch>
            <a:fillRect/>
          </a:stretch>
        </p:blipFill>
        <p:spPr>
          <a:xfrm>
            <a:off x="921695" y="1905000"/>
            <a:ext cx="10287000" cy="3914775"/>
          </a:xfrm>
        </p:spPr>
      </p:pic>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301324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5.5. Varolan Dosyayı Değiştirip Yedekleme</a:t>
            </a:r>
            <a:endParaRPr lang="en-US" dirty="0"/>
          </a:p>
        </p:txBody>
      </p:sp>
      <p:pic>
        <p:nvPicPr>
          <p:cNvPr id="6" name="İçerik Yer Tutucusu 5">
            <a:extLst>
              <a:ext uri="{FF2B5EF4-FFF2-40B4-BE49-F238E27FC236}">
                <a16:creationId xmlns:a16="http://schemas.microsoft.com/office/drawing/2014/main" id="{1A43CA77-0F49-4982-8031-DF23D9A1B5F9}"/>
              </a:ext>
            </a:extLst>
          </p:cNvPr>
          <p:cNvPicPr>
            <a:picLocks noGrp="1" noChangeAspect="1"/>
          </p:cNvPicPr>
          <p:nvPr>
            <p:ph idx="1"/>
          </p:nvPr>
        </p:nvPicPr>
        <p:blipFill>
          <a:blip r:embed="rId2"/>
          <a:stretch>
            <a:fillRect/>
          </a:stretch>
        </p:blipFill>
        <p:spPr>
          <a:xfrm>
            <a:off x="921695" y="1905000"/>
            <a:ext cx="10409238" cy="2896868"/>
          </a:xfrm>
        </p:spPr>
      </p:pic>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348235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5.6. Dosya Özelliklerini Değiştirme</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10408642" cy="4589387"/>
          </a:xfrm>
        </p:spPr>
        <p:txBody>
          <a:bodyPr>
            <a:normAutofit/>
          </a:bodyPr>
          <a:lstStyle/>
          <a:p>
            <a:pPr marL="0" indent="0">
              <a:buNone/>
            </a:pP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6" name="Resim 5">
            <a:extLst>
              <a:ext uri="{FF2B5EF4-FFF2-40B4-BE49-F238E27FC236}">
                <a16:creationId xmlns:a16="http://schemas.microsoft.com/office/drawing/2014/main" id="{C3CEB617-ABD0-467D-A55D-3EFF0F2BE2F4}"/>
              </a:ext>
            </a:extLst>
          </p:cNvPr>
          <p:cNvPicPr>
            <a:picLocks noChangeAspect="1"/>
          </p:cNvPicPr>
          <p:nvPr/>
        </p:nvPicPr>
        <p:blipFill>
          <a:blip r:embed="rId2"/>
          <a:stretch>
            <a:fillRect/>
          </a:stretch>
        </p:blipFill>
        <p:spPr>
          <a:xfrm>
            <a:off x="842962" y="1585965"/>
            <a:ext cx="10506075" cy="3505200"/>
          </a:xfrm>
          <a:prstGeom prst="rect">
            <a:avLst/>
          </a:prstGeom>
        </p:spPr>
      </p:pic>
    </p:spTree>
    <p:extLst>
      <p:ext uri="{BB962C8B-B14F-4D97-AF65-F5344CB8AC3E}">
        <p14:creationId xmlns:p14="http://schemas.microsoft.com/office/powerpoint/2010/main" val="2813876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1. Stream Kavramı</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921696" y="1480831"/>
            <a:ext cx="6172788" cy="4589387"/>
          </a:xfrm>
        </p:spPr>
        <p:txBody>
          <a:bodyPr>
            <a:normAutofit/>
          </a:bodyPr>
          <a:lstStyle/>
          <a:p>
            <a:r>
              <a:rPr lang="tr-TR">
                <a:cs typeface="Courier New" panose="02070309020205020404" pitchFamily="49" charset="0"/>
              </a:rPr>
              <a:t>Stream, programlamada, akış halinde olan veriyi tanımlar. </a:t>
            </a:r>
          </a:p>
          <a:p>
            <a:r>
              <a:rPr lang="tr-TR">
                <a:cs typeface="Courier New" panose="02070309020205020404" pitchFamily="49" charset="0"/>
              </a:rPr>
              <a:t>Tıpkı bir suyun belli bir nehirden akması gibi, belli bir yoldan akan veriye stream(akıntı) denir.</a:t>
            </a:r>
          </a:p>
          <a:p>
            <a:r>
              <a:rPr lang="tr-TR">
                <a:cs typeface="Courier New" panose="02070309020205020404" pitchFamily="49" charset="0"/>
              </a:rPr>
              <a:t>Akan veri bir giriş noktasından başlar ve çıkış noktasına </a:t>
            </a:r>
            <a:r>
              <a:rPr lang="tr-TR" b="1">
                <a:cs typeface="Courier New" panose="02070309020205020404" pitchFamily="49" charset="0"/>
              </a:rPr>
              <a:t>sekanslar hâlinde </a:t>
            </a:r>
            <a:r>
              <a:rPr lang="tr-TR">
                <a:cs typeface="Courier New" panose="02070309020205020404" pitchFamily="49" charset="0"/>
              </a:rPr>
              <a:t>ulaşır.</a:t>
            </a:r>
          </a:p>
          <a:p>
            <a:pPr marL="0" indent="0">
              <a:buNone/>
            </a:pP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6" name="Resim 5" descr="açık hava, nehir, doğa, toprak içeren bir resim&#10;&#10;Açıklama otomatik olarak oluşturuldu">
            <a:extLst>
              <a:ext uri="{FF2B5EF4-FFF2-40B4-BE49-F238E27FC236}">
                <a16:creationId xmlns:a16="http://schemas.microsoft.com/office/drawing/2014/main" id="{02A5C05C-206A-4930-8E73-1183F64C4613}"/>
              </a:ext>
            </a:extLst>
          </p:cNvPr>
          <p:cNvPicPr>
            <a:picLocks noChangeAspect="1"/>
          </p:cNvPicPr>
          <p:nvPr/>
        </p:nvPicPr>
        <p:blipFill>
          <a:blip r:embed="rId2"/>
          <a:stretch>
            <a:fillRect/>
          </a:stretch>
        </p:blipFill>
        <p:spPr>
          <a:xfrm>
            <a:off x="7199675" y="1480831"/>
            <a:ext cx="4798800" cy="3599100"/>
          </a:xfrm>
          <a:prstGeom prst="rect">
            <a:avLst/>
          </a:prstGeom>
        </p:spPr>
      </p:pic>
    </p:spTree>
    <p:extLst>
      <p:ext uri="{BB962C8B-B14F-4D97-AF65-F5344CB8AC3E}">
        <p14:creationId xmlns:p14="http://schemas.microsoft.com/office/powerpoint/2010/main" val="171844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5.7. Dosya Şifreleme</a:t>
            </a:r>
            <a:endParaRPr lang="en-US" dirty="0"/>
          </a:p>
        </p:txBody>
      </p:sp>
      <p:pic>
        <p:nvPicPr>
          <p:cNvPr id="6" name="İçerik Yer Tutucusu 5">
            <a:extLst>
              <a:ext uri="{FF2B5EF4-FFF2-40B4-BE49-F238E27FC236}">
                <a16:creationId xmlns:a16="http://schemas.microsoft.com/office/drawing/2014/main" id="{ED0C7D04-6C7F-405F-8F9B-90A49C7D490F}"/>
              </a:ext>
            </a:extLst>
          </p:cNvPr>
          <p:cNvPicPr>
            <a:picLocks noGrp="1" noChangeAspect="1"/>
          </p:cNvPicPr>
          <p:nvPr>
            <p:ph idx="1"/>
          </p:nvPr>
        </p:nvPicPr>
        <p:blipFill>
          <a:blip r:embed="rId2"/>
          <a:stretch>
            <a:fillRect/>
          </a:stretch>
        </p:blipFill>
        <p:spPr>
          <a:xfrm>
            <a:off x="921695" y="1362816"/>
            <a:ext cx="5686425" cy="3705225"/>
          </a:xfrm>
        </p:spPr>
      </p:pic>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4033898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5.8. Dosya Adresi ve Temp Klasörü</a:t>
            </a: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10" name="Resim 9">
            <a:extLst>
              <a:ext uri="{FF2B5EF4-FFF2-40B4-BE49-F238E27FC236}">
                <a16:creationId xmlns:a16="http://schemas.microsoft.com/office/drawing/2014/main" id="{D8145F11-11FA-44A9-8171-E778B52FF10C}"/>
              </a:ext>
            </a:extLst>
          </p:cNvPr>
          <p:cNvPicPr>
            <a:picLocks noChangeAspect="1"/>
          </p:cNvPicPr>
          <p:nvPr/>
        </p:nvPicPr>
        <p:blipFill>
          <a:blip r:embed="rId2"/>
          <a:stretch>
            <a:fillRect/>
          </a:stretch>
        </p:blipFill>
        <p:spPr>
          <a:xfrm>
            <a:off x="806286" y="1395643"/>
            <a:ext cx="11087100" cy="1371600"/>
          </a:xfrm>
          <a:prstGeom prst="rect">
            <a:avLst/>
          </a:prstGeom>
        </p:spPr>
      </p:pic>
    </p:spTree>
    <p:extLst>
      <p:ext uri="{BB962C8B-B14F-4D97-AF65-F5344CB8AC3E}">
        <p14:creationId xmlns:p14="http://schemas.microsoft.com/office/powerpoint/2010/main" val="1319047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5.9. Disk Bilgisi</a:t>
            </a:r>
            <a:endParaRPr lang="en-US" dirty="0"/>
          </a:p>
        </p:txBody>
      </p:sp>
      <p:pic>
        <p:nvPicPr>
          <p:cNvPr id="6" name="İçerik Yer Tutucusu 5">
            <a:extLst>
              <a:ext uri="{FF2B5EF4-FFF2-40B4-BE49-F238E27FC236}">
                <a16:creationId xmlns:a16="http://schemas.microsoft.com/office/drawing/2014/main" id="{4865909E-170D-4870-BF1B-37B8E00BAB02}"/>
              </a:ext>
            </a:extLst>
          </p:cNvPr>
          <p:cNvPicPr>
            <a:picLocks noGrp="1" noChangeAspect="1"/>
          </p:cNvPicPr>
          <p:nvPr>
            <p:ph idx="1"/>
          </p:nvPr>
        </p:nvPicPr>
        <p:blipFill>
          <a:blip r:embed="rId2"/>
          <a:stretch>
            <a:fillRect/>
          </a:stretch>
        </p:blipFill>
        <p:spPr>
          <a:xfrm>
            <a:off x="792599" y="1354046"/>
            <a:ext cx="6629222" cy="4589462"/>
          </a:xfrm>
        </p:spPr>
      </p:pic>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366169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6. Örnek Uygulamalar</a:t>
            </a: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
        <p:nvSpPr>
          <p:cNvPr id="5" name="İçerik Yer Tutucusu 2">
            <a:extLst>
              <a:ext uri="{FF2B5EF4-FFF2-40B4-BE49-F238E27FC236}">
                <a16:creationId xmlns:a16="http://schemas.microsoft.com/office/drawing/2014/main" id="{240A923C-5C00-4875-812D-66FD97C429C9}"/>
              </a:ext>
            </a:extLst>
          </p:cNvPr>
          <p:cNvSpPr>
            <a:spLocks noGrp="1"/>
          </p:cNvSpPr>
          <p:nvPr>
            <p:ph idx="1"/>
          </p:nvPr>
        </p:nvSpPr>
        <p:spPr>
          <a:xfrm>
            <a:off x="921695" y="1687174"/>
            <a:ext cx="10409238" cy="4589462"/>
          </a:xfrm>
        </p:spPr>
        <p:txBody>
          <a:bodyPr>
            <a:normAutofit/>
          </a:bodyPr>
          <a:lstStyle/>
          <a:p>
            <a:pPr algn="just"/>
            <a:r>
              <a:rPr lang="tr-TR"/>
              <a:t>Basit Chat Programı</a:t>
            </a:r>
          </a:p>
          <a:p>
            <a:pPr algn="just"/>
            <a:r>
              <a:rPr lang="tr-TR"/>
              <a:t>Dosya İndirme Programı</a:t>
            </a:r>
          </a:p>
          <a:p>
            <a:pPr algn="just"/>
            <a:r>
              <a:rPr lang="tr-TR"/>
              <a:t>Web Sitesi İndirme Programı (Senkron-Asenkron Performans Karşılaştırması)</a:t>
            </a:r>
            <a:endParaRPr lang="en-US" dirty="0"/>
          </a:p>
        </p:txBody>
      </p:sp>
    </p:spTree>
    <p:extLst>
      <p:ext uri="{BB962C8B-B14F-4D97-AF65-F5344CB8AC3E}">
        <p14:creationId xmlns:p14="http://schemas.microsoft.com/office/powerpoint/2010/main" val="359170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6.1. Basit Sohbet Programı</a:t>
            </a: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8" name="Resim 7">
            <a:extLst>
              <a:ext uri="{FF2B5EF4-FFF2-40B4-BE49-F238E27FC236}">
                <a16:creationId xmlns:a16="http://schemas.microsoft.com/office/drawing/2014/main" id="{717EF376-70E6-4111-931A-2C0A63F72DD3}"/>
              </a:ext>
            </a:extLst>
          </p:cNvPr>
          <p:cNvPicPr>
            <a:picLocks noChangeAspect="1"/>
          </p:cNvPicPr>
          <p:nvPr/>
        </p:nvPicPr>
        <p:blipFill>
          <a:blip r:embed="rId2"/>
          <a:stretch>
            <a:fillRect/>
          </a:stretch>
        </p:blipFill>
        <p:spPr>
          <a:xfrm>
            <a:off x="412926" y="2307986"/>
            <a:ext cx="11675393" cy="2070000"/>
          </a:xfrm>
          <a:prstGeom prst="rect">
            <a:avLst/>
          </a:prstGeom>
        </p:spPr>
      </p:pic>
    </p:spTree>
    <p:extLst>
      <p:ext uri="{BB962C8B-B14F-4D97-AF65-F5344CB8AC3E}">
        <p14:creationId xmlns:p14="http://schemas.microsoft.com/office/powerpoint/2010/main" val="3891462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6.2. Dosya İndirme Programı</a:t>
            </a: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10" name="Resim 9">
            <a:extLst>
              <a:ext uri="{FF2B5EF4-FFF2-40B4-BE49-F238E27FC236}">
                <a16:creationId xmlns:a16="http://schemas.microsoft.com/office/drawing/2014/main" id="{A657E64E-D9AC-41B2-ABCB-4C1B38376DD1}"/>
              </a:ext>
            </a:extLst>
          </p:cNvPr>
          <p:cNvPicPr>
            <a:picLocks noChangeAspect="1"/>
          </p:cNvPicPr>
          <p:nvPr/>
        </p:nvPicPr>
        <p:blipFill>
          <a:blip r:embed="rId2"/>
          <a:stretch>
            <a:fillRect/>
          </a:stretch>
        </p:blipFill>
        <p:spPr>
          <a:xfrm>
            <a:off x="1921925" y="1642225"/>
            <a:ext cx="8571404" cy="4568400"/>
          </a:xfrm>
          <a:prstGeom prst="rect">
            <a:avLst/>
          </a:prstGeom>
        </p:spPr>
      </p:pic>
    </p:spTree>
    <p:extLst>
      <p:ext uri="{BB962C8B-B14F-4D97-AF65-F5344CB8AC3E}">
        <p14:creationId xmlns:p14="http://schemas.microsoft.com/office/powerpoint/2010/main" val="3241768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6.3. Web Sitesi İndirme Programı (Senkron  ─ Asenkron Karşılaştırması)</a:t>
            </a: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6" name="Resim 5">
            <a:extLst>
              <a:ext uri="{FF2B5EF4-FFF2-40B4-BE49-F238E27FC236}">
                <a16:creationId xmlns:a16="http://schemas.microsoft.com/office/drawing/2014/main" id="{6C26CC8C-9415-46DF-AA2F-4AC9946921B3}"/>
              </a:ext>
            </a:extLst>
          </p:cNvPr>
          <p:cNvPicPr>
            <a:picLocks noChangeAspect="1"/>
          </p:cNvPicPr>
          <p:nvPr/>
        </p:nvPicPr>
        <p:blipFill>
          <a:blip r:embed="rId2"/>
          <a:stretch>
            <a:fillRect/>
          </a:stretch>
        </p:blipFill>
        <p:spPr>
          <a:xfrm>
            <a:off x="1708953" y="2093302"/>
            <a:ext cx="9658350" cy="2952750"/>
          </a:xfrm>
          <a:prstGeom prst="rect">
            <a:avLst/>
          </a:prstGeom>
        </p:spPr>
      </p:pic>
    </p:spTree>
    <p:extLst>
      <p:ext uri="{BB962C8B-B14F-4D97-AF65-F5344CB8AC3E}">
        <p14:creationId xmlns:p14="http://schemas.microsoft.com/office/powerpoint/2010/main" val="3085799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dirty="0"/>
              <a:t>Sonuç</a:t>
            </a:r>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
        <p:nvSpPr>
          <p:cNvPr id="5" name="İçerik Yer Tutucusu 2">
            <a:extLst>
              <a:ext uri="{FF2B5EF4-FFF2-40B4-BE49-F238E27FC236}">
                <a16:creationId xmlns:a16="http://schemas.microsoft.com/office/drawing/2014/main" id="{6B9BD0CC-3A39-4E4B-9165-3396C7CDE202}"/>
              </a:ext>
            </a:extLst>
          </p:cNvPr>
          <p:cNvSpPr>
            <a:spLocks noGrp="1"/>
          </p:cNvSpPr>
          <p:nvPr>
            <p:ph idx="1"/>
          </p:nvPr>
        </p:nvSpPr>
        <p:spPr>
          <a:xfrm>
            <a:off x="1311579" y="1493838"/>
            <a:ext cx="10085387" cy="5364162"/>
          </a:xfrm>
        </p:spPr>
        <p:txBody>
          <a:bodyPr>
            <a:normAutofit/>
          </a:bodyPr>
          <a:lstStyle/>
          <a:p>
            <a:pPr algn="just"/>
            <a:r>
              <a:rPr lang="tr-TR" dirty="0"/>
              <a:t>Normal şekildeki bir program belirli bir sıra takip ederken asenkron programlar programın diğer satırlarının çalışmasını, işlem bittiğinde dönüş üreteceğini programa bildirir. </a:t>
            </a:r>
          </a:p>
          <a:p>
            <a:pPr algn="just"/>
            <a:r>
              <a:rPr lang="tr-TR" dirty="0"/>
              <a:t>Bu sebeple asenkron programlama UI (User </a:t>
            </a:r>
            <a:r>
              <a:rPr lang="tr-TR" dirty="0" err="1"/>
              <a:t>Interface</a:t>
            </a:r>
            <a:r>
              <a:rPr lang="tr-TR"/>
              <a:t>/Kullanıcı Arayüzü) uygulamlarında hayat kurtarıcıdır.</a:t>
            </a:r>
          </a:p>
          <a:p>
            <a:pPr algn="just"/>
            <a:r>
              <a:rPr lang="tr-TR"/>
              <a:t>Multithreading (Çoklu Thread) programlamayla asenkron programlama aynı kavramlar değillerdir. Multithreading farklı threadler içerisinde işlemlerin yine normal veya asenkron yapılması anlamına gelir. Asenkron programlama farklı bir threadde yapılabileceği gibi aynı thread içerisinde de sağlanabilir.</a:t>
            </a:r>
          </a:p>
          <a:p>
            <a:pPr algn="just"/>
            <a:r>
              <a:rPr lang="tr-TR"/>
              <a:t>Bitmesi uzun sürecek veya hiç bitmeyecek işlemler için asenkron programlama neredeyse zorunludur diyebiliriz.</a:t>
            </a:r>
          </a:p>
          <a:p>
            <a:pPr algn="just"/>
            <a:r>
              <a:rPr lang="tr-TR"/>
              <a:t>CPU ve I/O (Girdi/Çıktı) temelli asenkron işlemler için C#’ın async/await ve Task tipleri oldukça kulllanımı kolay bir imkân sunmaktadır.</a:t>
            </a:r>
          </a:p>
        </p:txBody>
      </p:sp>
    </p:spTree>
    <p:extLst>
      <p:ext uri="{BB962C8B-B14F-4D97-AF65-F5344CB8AC3E}">
        <p14:creationId xmlns:p14="http://schemas.microsoft.com/office/powerpoint/2010/main" val="2697588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lstStyle/>
          <a:p>
            <a:r>
              <a:rPr lang="tr-TR" dirty="0"/>
              <a:t>Kaynaklar</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162911" y="1264554"/>
            <a:ext cx="8915400" cy="5593445"/>
          </a:xfrm>
        </p:spPr>
        <p:txBody>
          <a:bodyPr>
            <a:normAutofit fontScale="62500" lnSpcReduction="20000"/>
          </a:bodyPr>
          <a:lstStyle/>
          <a:p>
            <a:r>
              <a:rPr lang="tr-TR"/>
              <a:t>C# in Depth kitabı (Bölüm 5, sayfa 150)</a:t>
            </a:r>
            <a:br>
              <a:rPr lang="tr-TR"/>
            </a:br>
            <a:r>
              <a:rPr lang="tr-TR">
                <a:hlinkClick r:id="rId2"/>
              </a:rPr>
              <a:t>(https://csharpindepth.com/</a:t>
            </a:r>
            <a:r>
              <a:rPr lang="tr-TR"/>
              <a:t>)</a:t>
            </a:r>
          </a:p>
          <a:p>
            <a:r>
              <a:rPr lang="tr-TR"/>
              <a:t>async Overview (async Genel Bakış)</a:t>
            </a:r>
            <a:br>
              <a:rPr lang="tr-TR"/>
            </a:br>
            <a:r>
              <a:rPr lang="tr-TR"/>
              <a:t>(</a:t>
            </a:r>
            <a:r>
              <a:rPr lang="en-US">
                <a:hlinkClick r:id="rId3"/>
              </a:rPr>
              <a:t>https://docs.microsoft.com/en-us/dotnet/standard/async-in-depth</a:t>
            </a:r>
            <a:r>
              <a:rPr lang="tr-TR"/>
              <a:t>)</a:t>
            </a:r>
          </a:p>
          <a:p>
            <a:r>
              <a:rPr lang="tr-TR"/>
              <a:t>System.IO kütüphanesi</a:t>
            </a:r>
            <a:br>
              <a:rPr lang="tr-TR"/>
            </a:br>
            <a:r>
              <a:rPr lang="tr-TR"/>
              <a:t>(</a:t>
            </a:r>
            <a:r>
              <a:rPr lang="en-US">
                <a:hlinkClick r:id="rId4"/>
              </a:rPr>
              <a:t>https://docs.microsoft.com/en-us/dotnet/api/system.io?view=net-5.0</a:t>
            </a:r>
            <a:r>
              <a:rPr lang="tr-TR"/>
              <a:t>)</a:t>
            </a:r>
            <a:endParaRPr lang="tr-TR" dirty="0"/>
          </a:p>
          <a:p>
            <a:r>
              <a:rPr lang="tr-TR"/>
              <a:t>NetworkStream Sınıfı</a:t>
            </a:r>
            <a:br>
              <a:rPr lang="tr-TR"/>
            </a:br>
            <a:r>
              <a:rPr lang="tr-TR"/>
              <a:t>(</a:t>
            </a:r>
            <a:r>
              <a:rPr lang="en-US">
                <a:hlinkClick r:id="rId5"/>
              </a:rPr>
              <a:t>https://docs.microsoft.com/en-us/dotnet/api/system.net.sockets.networkstream?view=net-5.0</a:t>
            </a:r>
            <a:r>
              <a:rPr lang="tr-TR"/>
              <a:t>)</a:t>
            </a:r>
          </a:p>
          <a:p>
            <a:r>
              <a:rPr lang="tr-TR"/>
              <a:t>Socket Programming </a:t>
            </a:r>
            <a:br>
              <a:rPr lang="tr-TR"/>
            </a:br>
            <a:r>
              <a:rPr lang="tr-TR"/>
              <a:t>(</a:t>
            </a:r>
            <a:r>
              <a:rPr lang="tr-TR">
                <a:hlinkClick r:id="rId6"/>
              </a:rPr>
              <a:t>https://www.c-sharpcorner.com/article/socket-programming-in-C-Sharp</a:t>
            </a:r>
            <a:r>
              <a:rPr lang="tr-TR"/>
              <a:t>) </a:t>
            </a:r>
          </a:p>
          <a:p>
            <a:r>
              <a:rPr lang="tr-TR"/>
              <a:t>Stephen Cleary’nin Asenkron Programlamayla İlgili Yazdığı Blog</a:t>
            </a:r>
            <a:br>
              <a:rPr lang="tr-TR"/>
            </a:br>
            <a:r>
              <a:rPr lang="tr-TR"/>
              <a:t>(</a:t>
            </a:r>
            <a:r>
              <a:rPr lang="en-US">
                <a:hlinkClick r:id="rId7"/>
              </a:rPr>
              <a:t>https://blog.stephencleary.com/</a:t>
            </a:r>
            <a:r>
              <a:rPr lang="tr-TR"/>
              <a:t>)</a:t>
            </a:r>
          </a:p>
          <a:p>
            <a:r>
              <a:rPr lang="tr-TR"/>
              <a:t>Asenkron programlama nedir?</a:t>
            </a:r>
            <a:br>
              <a:rPr lang="tr-TR"/>
            </a:br>
            <a:r>
              <a:rPr lang="tr-TR"/>
              <a:t>(</a:t>
            </a:r>
            <a:r>
              <a:rPr lang="tr-TR">
                <a:hlinkClick r:id="rId8"/>
              </a:rPr>
              <a:t>https://www.youtube.com/watch?v=ulVvmS12NJo</a:t>
            </a:r>
            <a:r>
              <a:rPr lang="tr-TR"/>
              <a:t>)</a:t>
            </a:r>
          </a:p>
          <a:p>
            <a:r>
              <a:rPr lang="en-US" i="0">
                <a:effectLst/>
              </a:rPr>
              <a:t>C# Async Programming - Part 1: Conceptual Background</a:t>
            </a:r>
            <a:br>
              <a:rPr lang="tr-TR" i="0">
                <a:effectLst/>
              </a:rPr>
            </a:br>
            <a:r>
              <a:rPr lang="tr-TR"/>
              <a:t>(</a:t>
            </a:r>
            <a:r>
              <a:rPr lang="tr-TR">
                <a:hlinkClick r:id="rId9"/>
              </a:rPr>
              <a:t>https://www.youtube.com/watch?v=FIZVKteEFyk</a:t>
            </a:r>
            <a:r>
              <a:rPr lang="tr-TR"/>
              <a:t>)</a:t>
            </a:r>
          </a:p>
          <a:p>
            <a:r>
              <a:rPr lang="en-US" i="0">
                <a:effectLst/>
              </a:rPr>
              <a:t>Async and await in C# example</a:t>
            </a:r>
            <a:br>
              <a:rPr lang="tr-TR" i="0">
                <a:effectLst/>
              </a:rPr>
            </a:br>
            <a:r>
              <a:rPr lang="tr-TR" i="0">
                <a:effectLst/>
              </a:rPr>
              <a:t> (</a:t>
            </a:r>
            <a:r>
              <a:rPr lang="tr-TR">
                <a:hlinkClick r:id="rId10"/>
              </a:rPr>
              <a:t>https://www.youtube.com/watch?v=C5VhaxQWcpE</a:t>
            </a:r>
            <a:r>
              <a:rPr lang="tr-TR"/>
              <a:t>)</a:t>
            </a:r>
          </a:p>
          <a:p>
            <a:pPr algn="l"/>
            <a:r>
              <a:rPr lang="en-US" i="0">
                <a:effectLst/>
              </a:rPr>
              <a:t>C# Async / Await - Make your app more responsive and faster with asynchronous programming</a:t>
            </a:r>
            <a:br>
              <a:rPr lang="tr-TR" i="0">
                <a:effectLst/>
              </a:rPr>
            </a:br>
            <a:r>
              <a:rPr lang="tr-TR"/>
              <a:t>(</a:t>
            </a:r>
            <a:r>
              <a:rPr lang="tr-TR">
                <a:hlinkClick r:id="rId11"/>
              </a:rPr>
              <a:t>https://www.youtube.com/watch?v=2moh18sh5p4</a:t>
            </a:r>
            <a:r>
              <a:rPr lang="tr-TR"/>
              <a:t>)</a:t>
            </a:r>
          </a:p>
          <a:p>
            <a:r>
              <a:rPr lang="en-US" i="0">
                <a:effectLst/>
              </a:rPr>
              <a:t>C# Async/Await/Task Explained (Deep Dive)</a:t>
            </a:r>
            <a:r>
              <a:rPr lang="tr-TR" i="0">
                <a:effectLst/>
              </a:rPr>
              <a:t> </a:t>
            </a:r>
            <a:br>
              <a:rPr lang="tr-TR" i="0">
                <a:effectLst/>
              </a:rPr>
            </a:br>
            <a:r>
              <a:rPr lang="tr-TR" i="0">
                <a:effectLst/>
              </a:rPr>
              <a:t>(</a:t>
            </a:r>
            <a:r>
              <a:rPr lang="en-US" i="0">
                <a:solidFill>
                  <a:srgbClr val="000000"/>
                </a:solidFill>
                <a:effectLst/>
                <a:hlinkClick r:id="rId12"/>
              </a:rPr>
              <a:t>https://www.youtube.com/watch?v=il9gl8MH17s</a:t>
            </a:r>
            <a:r>
              <a:rPr lang="tr-TR" i="0">
                <a:solidFill>
                  <a:srgbClr val="000000"/>
                </a:solidFill>
                <a:effectLst/>
              </a:rPr>
              <a:t>)</a:t>
            </a:r>
          </a:p>
          <a:p>
            <a:r>
              <a:rPr lang="tr-TR" i="0">
                <a:effectLst/>
              </a:rPr>
              <a:t>C# : Kafası Karışanlar için: Async/Await Keywords ve Task Parallel Library Nedir</a:t>
            </a:r>
            <a:br>
              <a:rPr lang="tr-TR" b="0" i="0">
                <a:effectLst/>
              </a:rPr>
            </a:br>
            <a:r>
              <a:rPr lang="tr-TR" b="0" i="0">
                <a:effectLst/>
              </a:rPr>
              <a:t>(</a:t>
            </a:r>
            <a:r>
              <a:rPr lang="en-US" b="0" i="0">
                <a:solidFill>
                  <a:srgbClr val="000000"/>
                </a:solidFill>
                <a:effectLst/>
                <a:hlinkClick r:id="rId13"/>
              </a:rPr>
              <a:t>https://www.youtube.com/watch?v=ce5JHZV9wRg</a:t>
            </a:r>
            <a:r>
              <a:rPr lang="tr-TR" b="0" i="0">
                <a:solidFill>
                  <a:srgbClr val="000000"/>
                </a:solidFill>
                <a:effectLst/>
              </a:rPr>
              <a:t>)</a:t>
            </a:r>
            <a:br>
              <a:rPr lang="en-US" b="0" i="0">
                <a:solidFill>
                  <a:srgbClr val="000000"/>
                </a:solidFill>
                <a:effectLst/>
                <a:latin typeface="Roboto" panose="02000000000000000000" pitchFamily="2" charset="0"/>
              </a:rPr>
            </a:br>
            <a:br>
              <a:rPr lang="tr-TR"/>
            </a:br>
            <a:endParaRPr lang="tr-TR"/>
          </a:p>
          <a:p>
            <a:endParaRPr lang="tr-TR"/>
          </a:p>
          <a:p>
            <a:endParaRPr lang="tr-TR"/>
          </a:p>
          <a:p>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5" name="Picture 8" descr="Kurumsal Kimlik | Burdur Mehmet Akif Ersoy Üniversitesi">
            <a:extLst>
              <a:ext uri="{FF2B5EF4-FFF2-40B4-BE49-F238E27FC236}">
                <a16:creationId xmlns:a16="http://schemas.microsoft.com/office/drawing/2014/main" id="{B9692603-E4BF-4B67-BABB-587E14DDD61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0292" t="8691" r="10665" b="11290"/>
          <a:stretch/>
        </p:blipFill>
        <p:spPr bwMode="auto">
          <a:xfrm>
            <a:off x="10078311" y="102395"/>
            <a:ext cx="1992144" cy="685387"/>
          </a:xfrm>
          <a:prstGeom prst="rect">
            <a:avLst/>
          </a:prstGeom>
          <a:noFill/>
          <a:extLst>
            <a:ext uri="{909E8E84-426E-40DD-AFC4-6F175D3DCCD1}">
              <a14:hiddenFill xmlns:a14="http://schemas.microsoft.com/office/drawing/2010/main">
                <a:solidFill>
                  <a:srgbClr val="FFFFFF"/>
                </a:solidFill>
              </a14:hiddenFill>
            </a:ext>
          </a:extLst>
        </p:spPr>
      </p:pic>
      <p:pic>
        <p:nvPicPr>
          <p:cNvPr id="8" name="Resim 7">
            <a:hlinkClick r:id="rId15"/>
            <a:extLst>
              <a:ext uri="{FF2B5EF4-FFF2-40B4-BE49-F238E27FC236}">
                <a16:creationId xmlns:a16="http://schemas.microsoft.com/office/drawing/2014/main" id="{E615FC51-021C-4530-9CCB-7B39F7838C2C}"/>
              </a:ext>
            </a:extLst>
          </p:cNvPr>
          <p:cNvPicPr>
            <a:picLocks noChangeAspect="1"/>
          </p:cNvPicPr>
          <p:nvPr/>
        </p:nvPicPr>
        <p:blipFill>
          <a:blip r:embed="rId16"/>
          <a:stretch>
            <a:fillRect/>
          </a:stretch>
        </p:blipFill>
        <p:spPr>
          <a:xfrm>
            <a:off x="9794742" y="4953001"/>
            <a:ext cx="1778435" cy="1633526"/>
          </a:xfrm>
          <a:prstGeom prst="rect">
            <a:avLst/>
          </a:prstGeom>
        </p:spPr>
      </p:pic>
      <p:sp>
        <p:nvSpPr>
          <p:cNvPr id="10" name="Dikdörtgen 9">
            <a:extLst>
              <a:ext uri="{FF2B5EF4-FFF2-40B4-BE49-F238E27FC236}">
                <a16:creationId xmlns:a16="http://schemas.microsoft.com/office/drawing/2014/main" id="{04E655F6-73B9-4FAB-871E-DBA2FF42B388}"/>
              </a:ext>
            </a:extLst>
          </p:cNvPr>
          <p:cNvSpPr/>
          <p:nvPr/>
        </p:nvSpPr>
        <p:spPr>
          <a:xfrm>
            <a:off x="9297466" y="6375757"/>
            <a:ext cx="2772989" cy="276999"/>
          </a:xfrm>
          <a:prstGeom prst="rect">
            <a:avLst/>
          </a:prstGeom>
          <a:noFill/>
        </p:spPr>
        <p:txBody>
          <a:bodyPr wrap="square" lIns="91440" tIns="45720" rIns="91440" bIns="45720">
            <a:spAutoFit/>
          </a:bodyPr>
          <a:lstStyle/>
          <a:p>
            <a:pPr algn="ctr"/>
            <a:r>
              <a:rPr lang="tr-TR" sz="1200" b="0" cap="none" spc="0" dirty="0">
                <a:ln w="0"/>
                <a:effectLst>
                  <a:outerShdw blurRad="38100" dist="19050" dir="2700000" algn="tl" rotWithShape="0">
                    <a:schemeClr val="dk1">
                      <a:alpha val="40000"/>
                    </a:schemeClr>
                  </a:outerShdw>
                </a:effectLst>
                <a:hlinkClick r:id="rId17">
                  <a:extLst>
                    <a:ext uri="{A12FA001-AC4F-418D-AE19-62706E023703}">
                      <ahyp:hlinkClr xmlns:ahyp="http://schemas.microsoft.com/office/drawing/2018/hyperlinkcolor" val="tx"/>
                    </a:ext>
                  </a:extLst>
                </a:hlinkClick>
              </a:rPr>
              <a:t>http://youtube.com/bmdersleri</a:t>
            </a:r>
            <a:endParaRPr lang="tr-TR" sz="1200" b="0"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56138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Köşeleri Yuvarlatılmış 5">
            <a:extLst>
              <a:ext uri="{FF2B5EF4-FFF2-40B4-BE49-F238E27FC236}">
                <a16:creationId xmlns:a16="http://schemas.microsoft.com/office/drawing/2014/main" id="{076FD396-29BE-4299-87ED-718DA102194B}"/>
              </a:ext>
            </a:extLst>
          </p:cNvPr>
          <p:cNvSpPr/>
          <p:nvPr/>
        </p:nvSpPr>
        <p:spPr>
          <a:xfrm>
            <a:off x="5947794" y="4389562"/>
            <a:ext cx="5972961" cy="223986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BA139C7-4FF9-4739-8B42-CEE441CD9363}"/>
              </a:ext>
            </a:extLst>
          </p:cNvPr>
          <p:cNvSpPr>
            <a:spLocks noGrp="1"/>
          </p:cNvSpPr>
          <p:nvPr>
            <p:ph type="ctrTitle"/>
          </p:nvPr>
        </p:nvSpPr>
        <p:spPr>
          <a:xfrm>
            <a:off x="2810311" y="3232513"/>
            <a:ext cx="7768206" cy="888718"/>
          </a:xfrm>
        </p:spPr>
        <p:txBody>
          <a:bodyPr>
            <a:normAutofit fontScale="90000"/>
          </a:bodyPr>
          <a:lstStyle/>
          <a:p>
            <a:r>
              <a:rPr lang="tr-TR" b="1" dirty="0">
                <a:ln w="9525">
                  <a:solidFill>
                    <a:schemeClr val="bg1"/>
                  </a:solidFill>
                  <a:prstDash val="solid"/>
                </a:ln>
                <a:solidFill>
                  <a:schemeClr val="tx1"/>
                </a:solidFill>
                <a:effectLst>
                  <a:outerShdw blurRad="12700" dist="38100" dir="2700000" algn="tl" rotWithShape="0">
                    <a:schemeClr val="bg1">
                      <a:lumMod val="50000"/>
                    </a:schemeClr>
                  </a:outerShdw>
                </a:effectLst>
              </a:rPr>
              <a:t>İlginiz için teşekkürler…</a:t>
            </a:r>
            <a:endPar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Slayt Numarası Yer Tutucusu 3">
            <a:extLst>
              <a:ext uri="{FF2B5EF4-FFF2-40B4-BE49-F238E27FC236}">
                <a16:creationId xmlns:a16="http://schemas.microsoft.com/office/drawing/2014/main" id="{EF0C1E0F-E3F3-485B-B968-94C7F3058E4B}"/>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
        <p:nvSpPr>
          <p:cNvPr id="7" name="Alt Başlık 2">
            <a:extLst>
              <a:ext uri="{FF2B5EF4-FFF2-40B4-BE49-F238E27FC236}">
                <a16:creationId xmlns:a16="http://schemas.microsoft.com/office/drawing/2014/main" id="{ABB297CB-A6C7-4031-8C8E-CA95B981B15B}"/>
              </a:ext>
            </a:extLst>
          </p:cNvPr>
          <p:cNvSpPr txBox="1">
            <a:spLocks/>
          </p:cNvSpPr>
          <p:nvPr/>
        </p:nvSpPr>
        <p:spPr>
          <a:xfrm>
            <a:off x="6187736" y="4529540"/>
            <a:ext cx="5657518" cy="20158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tr-TR" dirty="0">
                <a:solidFill>
                  <a:schemeClr val="tx1"/>
                </a:solidFill>
              </a:rPr>
              <a:t>Hazırlayan ve Sunan </a:t>
            </a:r>
            <a:r>
              <a:rPr lang="tr-TR">
                <a:solidFill>
                  <a:schemeClr val="tx1"/>
                </a:solidFill>
              </a:rPr>
              <a:t>: </a:t>
            </a:r>
            <a:r>
              <a:rPr lang="tr-TR" b="1">
                <a:solidFill>
                  <a:schemeClr val="tx1"/>
                </a:solidFill>
              </a:rPr>
              <a:t>Özgür Peynirci 2011404049</a:t>
            </a:r>
            <a:br>
              <a:rPr lang="tr-TR" b="1" dirty="0">
                <a:solidFill>
                  <a:schemeClr val="tx1"/>
                </a:solidFill>
              </a:rPr>
            </a:br>
            <a:r>
              <a:rPr lang="tr-TR" dirty="0">
                <a:solidFill>
                  <a:schemeClr val="tx1"/>
                </a:solidFill>
              </a:rPr>
              <a:t>E-posta                       </a:t>
            </a:r>
            <a:r>
              <a:rPr lang="tr-TR">
                <a:solidFill>
                  <a:schemeClr val="tx1"/>
                </a:solidFill>
              </a:rPr>
              <a:t>: ozgurpeynirci@</a:t>
            </a:r>
            <a:r>
              <a:rPr lang="tr-TR" dirty="0">
                <a:solidFill>
                  <a:schemeClr val="tx1"/>
                </a:solidFill>
              </a:rPr>
              <a:t>gmail.com</a:t>
            </a:r>
          </a:p>
          <a:p>
            <a:r>
              <a:rPr lang="tr-TR" dirty="0">
                <a:solidFill>
                  <a:schemeClr val="tx1"/>
                </a:solidFill>
              </a:rPr>
              <a:t>Tarih                            </a:t>
            </a:r>
            <a:r>
              <a:rPr lang="tr-TR">
                <a:solidFill>
                  <a:schemeClr val="tx1"/>
                </a:solidFill>
              </a:rPr>
              <a:t>: 16/06/2021</a:t>
            </a:r>
            <a:endParaRPr lang="tr-TR" dirty="0">
              <a:solidFill>
                <a:schemeClr val="tx1"/>
              </a:solidFill>
            </a:endParaRPr>
          </a:p>
          <a:p>
            <a:r>
              <a:rPr lang="tr-TR" dirty="0">
                <a:solidFill>
                  <a:schemeClr val="tx1"/>
                </a:solidFill>
              </a:rPr>
              <a:t>Sürüm                         </a:t>
            </a:r>
            <a:r>
              <a:rPr lang="tr-TR">
                <a:solidFill>
                  <a:schemeClr val="tx1"/>
                </a:solidFill>
              </a:rPr>
              <a:t>: v2</a:t>
            </a:r>
            <a:endParaRPr lang="tr-TR" dirty="0">
              <a:solidFill>
                <a:schemeClr val="tx1"/>
              </a:solidFill>
            </a:endParaRPr>
          </a:p>
          <a:p>
            <a:r>
              <a:rPr lang="tr-TR" dirty="0">
                <a:solidFill>
                  <a:schemeClr val="tx1"/>
                </a:solidFill>
              </a:rPr>
              <a:t>Ders Yürütücüsü        : Doç. Dr. İsmail KIRBAŞ </a:t>
            </a:r>
            <a:endParaRPr lang="en-US" dirty="0">
              <a:solidFill>
                <a:schemeClr val="tx1"/>
              </a:solidFill>
            </a:endParaRPr>
          </a:p>
        </p:txBody>
      </p:sp>
      <p:pic>
        <p:nvPicPr>
          <p:cNvPr id="2056" name="Picture 8" descr="Kurumsal Kimlik | Burdur Mehmet Akif Ersoy Üniversitesi">
            <a:extLst>
              <a:ext uri="{FF2B5EF4-FFF2-40B4-BE49-F238E27FC236}">
                <a16:creationId xmlns:a16="http://schemas.microsoft.com/office/drawing/2014/main" id="{E2792D4B-1016-4ED8-9CF3-B4FFBE7AB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92" t="8691" r="10665" b="11290"/>
          <a:stretch/>
        </p:blipFill>
        <p:spPr bwMode="auto">
          <a:xfrm>
            <a:off x="4842154" y="245935"/>
            <a:ext cx="1992144" cy="685387"/>
          </a:xfrm>
          <a:prstGeom prst="rect">
            <a:avLst/>
          </a:prstGeom>
          <a:noFill/>
          <a:extLst>
            <a:ext uri="{909E8E84-426E-40DD-AFC4-6F175D3DCCD1}">
              <a14:hiddenFill xmlns:a14="http://schemas.microsoft.com/office/drawing/2010/main">
                <a:solidFill>
                  <a:srgbClr val="FFFFFF"/>
                </a:solidFill>
              </a14:hiddenFill>
            </a:ext>
          </a:extLst>
        </p:spPr>
      </p:pic>
      <p:sp>
        <p:nvSpPr>
          <p:cNvPr id="10" name="Alt Başlık 2">
            <a:extLst>
              <a:ext uri="{FF2B5EF4-FFF2-40B4-BE49-F238E27FC236}">
                <a16:creationId xmlns:a16="http://schemas.microsoft.com/office/drawing/2014/main" id="{F3FB4516-AA03-4E40-A3E9-4BD1CB9AAD92}"/>
              </a:ext>
            </a:extLst>
          </p:cNvPr>
          <p:cNvSpPr txBox="1">
            <a:spLocks/>
          </p:cNvSpPr>
          <p:nvPr/>
        </p:nvSpPr>
        <p:spPr>
          <a:xfrm>
            <a:off x="3745173" y="1037409"/>
            <a:ext cx="4186106" cy="1126283"/>
          </a:xfrm>
          <a:prstGeom prst="rect">
            <a:avLst/>
          </a:prstGeom>
        </p:spPr>
        <p:txBody>
          <a:bodyPr vert="horz" lIns="91440" tIns="45720" rIns="91440" bIns="45720" rtlCol="0" anchor="t">
            <a:normAutofit/>
            <a:scene3d>
              <a:camera prst="orthographicFront"/>
              <a:lightRig rig="harsh" dir="t"/>
            </a:scene3d>
            <a:sp3d extrusionH="57150" prstMaterial="matte">
              <a:bevelT w="63500" h="12700" prst="angle"/>
              <a:contourClr>
                <a:schemeClr val="bg1">
                  <a:lumMod val="65000"/>
                </a:schemeClr>
              </a:contourClr>
            </a:sp3d>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tr-TR" b="1" dirty="0">
                <a:ln/>
                <a:solidFill>
                  <a:schemeClr val="accent3"/>
                </a:solidFill>
              </a:rPr>
              <a:t>Nesneye Dayalı Programlama Dersi</a:t>
            </a:r>
            <a:endParaRPr lang="en-US" b="1" dirty="0">
              <a:ln/>
              <a:solidFill>
                <a:schemeClr val="accent3"/>
              </a:solidFill>
            </a:endParaRPr>
          </a:p>
        </p:txBody>
      </p:sp>
      <p:pic>
        <p:nvPicPr>
          <p:cNvPr id="12" name="Resim 11">
            <a:hlinkClick r:id="rId3"/>
            <a:extLst>
              <a:ext uri="{FF2B5EF4-FFF2-40B4-BE49-F238E27FC236}">
                <a16:creationId xmlns:a16="http://schemas.microsoft.com/office/drawing/2014/main" id="{6BDD6285-D7B4-4236-9241-3C7798F7D644}"/>
              </a:ext>
            </a:extLst>
          </p:cNvPr>
          <p:cNvPicPr>
            <a:picLocks noChangeAspect="1"/>
          </p:cNvPicPr>
          <p:nvPr/>
        </p:nvPicPr>
        <p:blipFill>
          <a:blip r:embed="rId4"/>
          <a:stretch>
            <a:fillRect/>
          </a:stretch>
        </p:blipFill>
        <p:spPr>
          <a:xfrm>
            <a:off x="880877" y="-28029"/>
            <a:ext cx="1778435" cy="1633526"/>
          </a:xfrm>
          <a:prstGeom prst="rect">
            <a:avLst/>
          </a:prstGeom>
        </p:spPr>
      </p:pic>
      <p:sp>
        <p:nvSpPr>
          <p:cNvPr id="13" name="Dikdörtgen 12">
            <a:extLst>
              <a:ext uri="{FF2B5EF4-FFF2-40B4-BE49-F238E27FC236}">
                <a16:creationId xmlns:a16="http://schemas.microsoft.com/office/drawing/2014/main" id="{9CA692D3-0526-46AB-B8B6-5B201CEEFBC0}"/>
              </a:ext>
            </a:extLst>
          </p:cNvPr>
          <p:cNvSpPr/>
          <p:nvPr/>
        </p:nvSpPr>
        <p:spPr>
          <a:xfrm>
            <a:off x="490929" y="1405544"/>
            <a:ext cx="2772989" cy="276999"/>
          </a:xfrm>
          <a:prstGeom prst="rect">
            <a:avLst/>
          </a:prstGeom>
          <a:noFill/>
        </p:spPr>
        <p:txBody>
          <a:bodyPr wrap="square" lIns="91440" tIns="45720" rIns="91440" bIns="45720">
            <a:spAutoFit/>
          </a:bodyPr>
          <a:lstStyle/>
          <a:p>
            <a:pPr algn="ctr"/>
            <a:r>
              <a:rPr lang="tr-TR" sz="1200" b="0" cap="none" spc="0" dirty="0">
                <a:ln w="0"/>
                <a:solidFill>
                  <a:schemeClr val="tx1"/>
                </a:solidFill>
                <a:effectLst>
                  <a:outerShdw blurRad="38100" dist="19050" dir="2700000" algn="tl" rotWithShape="0">
                    <a:schemeClr val="dk1">
                      <a:alpha val="40000"/>
                    </a:schemeClr>
                  </a:outerShdw>
                </a:effectLst>
                <a:hlinkClick r:id="rId5"/>
              </a:rPr>
              <a:t>http://youtube.com/bmdersleri</a:t>
            </a:r>
            <a:endParaRPr lang="tr-TR" sz="1200" b="0" cap="none" spc="0" dirty="0">
              <a:ln w="0"/>
              <a:solidFill>
                <a:schemeClr val="tx1"/>
              </a:solidFill>
              <a:effectLst>
                <a:outerShdw blurRad="38100" dist="19050" dir="2700000" algn="tl" rotWithShape="0">
                  <a:schemeClr val="dk1">
                    <a:alpha val="40000"/>
                  </a:schemeClr>
                </a:outerShdw>
              </a:effectLst>
            </a:endParaRPr>
          </a:p>
        </p:txBody>
      </p:sp>
      <p:pic>
        <p:nvPicPr>
          <p:cNvPr id="11" name="Picture 2" descr="Object Oriented Programming: A curated set of resources">
            <a:extLst>
              <a:ext uri="{FF2B5EF4-FFF2-40B4-BE49-F238E27FC236}">
                <a16:creationId xmlns:a16="http://schemas.microsoft.com/office/drawing/2014/main" id="{A7580241-F7E6-4A4F-B885-D5520F18163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570"/>
          <a:stretch/>
        </p:blipFill>
        <p:spPr bwMode="auto">
          <a:xfrm>
            <a:off x="9306374" y="212981"/>
            <a:ext cx="2559953" cy="182240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757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2. Asenkron Programlama</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921695" y="1401843"/>
            <a:ext cx="6997518" cy="5043562"/>
          </a:xfrm>
        </p:spPr>
        <p:txBody>
          <a:bodyPr>
            <a:normAutofit/>
          </a:bodyPr>
          <a:lstStyle/>
          <a:p>
            <a:r>
              <a:rPr lang="tr-TR"/>
              <a:t>Bir program normalde komutlarını sırayla uygulatır. İşlemcinin bir sonraki komutu uygulayabilmesi için hâlihazırdaki komutu uygulayıp geri dönüş alması gerekmektedir.</a:t>
            </a:r>
          </a:p>
          <a:p>
            <a:r>
              <a:rPr lang="tr-TR"/>
              <a:t>Asenkron programlamada istenen komutların sonucu geri dönüş üretmeden işlemcinin sonraki komuttan devam etmesi daha sonra bu komutun uygulaması bitirildiğinde o noktaya geri dönülmesi işlemciye söylenir.</a:t>
            </a:r>
          </a:p>
          <a:p>
            <a:r>
              <a:rPr lang="tr-TR"/>
              <a:t>Uygulanması milisaniyeler süren çoğu işlemin aksine saniyeler, dakikalar, saatler ve hatta günler alabilen veri aktarma işlemlerinde asenkron programlama büyük bir öneme sahiptir.</a:t>
            </a:r>
          </a:p>
          <a:p>
            <a:r>
              <a:rPr lang="tr-TR"/>
              <a:t>Bir asenkron örneği olarak sağ resimdeki çocuk her tahtada 1 hamle yaparak satranç oynamaktadır. Senkron olsaydı her oyuncuyla tek tek maçı bitirmeden diğer tahtalarla ilgilenmeyecekti.</a:t>
            </a:r>
          </a:p>
          <a:p>
            <a:pPr marL="0" indent="0">
              <a:buNone/>
            </a:pP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10" name="Resim 9" descr="metin, kişi, grup, insanlar içeren bir resim&#10;&#10;Açıklama otomatik olarak oluşturuldu">
            <a:extLst>
              <a:ext uri="{FF2B5EF4-FFF2-40B4-BE49-F238E27FC236}">
                <a16:creationId xmlns:a16="http://schemas.microsoft.com/office/drawing/2014/main" id="{7DC7AFE5-C690-4D50-9ABC-0C34710B4860}"/>
              </a:ext>
            </a:extLst>
          </p:cNvPr>
          <p:cNvPicPr>
            <a:picLocks noChangeAspect="1"/>
          </p:cNvPicPr>
          <p:nvPr/>
        </p:nvPicPr>
        <p:blipFill>
          <a:blip r:embed="rId2"/>
          <a:stretch>
            <a:fillRect/>
          </a:stretch>
        </p:blipFill>
        <p:spPr>
          <a:xfrm>
            <a:off x="7919213" y="2153936"/>
            <a:ext cx="4036721" cy="3078000"/>
          </a:xfrm>
          <a:prstGeom prst="rect">
            <a:avLst/>
          </a:prstGeom>
        </p:spPr>
      </p:pic>
    </p:spTree>
    <p:extLst>
      <p:ext uri="{BB962C8B-B14F-4D97-AF65-F5344CB8AC3E}">
        <p14:creationId xmlns:p14="http://schemas.microsoft.com/office/powerpoint/2010/main" val="2255948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5</a:t>
            </a:fld>
            <a:endParaRPr lang="en-US" dirty="0"/>
          </a:p>
        </p:txBody>
      </p:sp>
      <p:graphicFrame>
        <p:nvGraphicFramePr>
          <p:cNvPr id="5" name="Diyagram 4">
            <a:extLst>
              <a:ext uri="{FF2B5EF4-FFF2-40B4-BE49-F238E27FC236}">
                <a16:creationId xmlns:a16="http://schemas.microsoft.com/office/drawing/2014/main" id="{C95730A7-3BE6-4440-8B70-1232472FA0B1}"/>
              </a:ext>
            </a:extLst>
          </p:cNvPr>
          <p:cNvGraphicFramePr/>
          <p:nvPr>
            <p:extLst>
              <p:ext uri="{D42A27DB-BD31-4B8C-83A1-F6EECF244321}">
                <p14:modId xmlns:p14="http://schemas.microsoft.com/office/powerpoint/2010/main" val="1117988117"/>
              </p:ext>
            </p:extLst>
          </p:nvPr>
        </p:nvGraphicFramePr>
        <p:xfrm>
          <a:off x="338281" y="624110"/>
          <a:ext cx="727825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yagram 2">
            <a:extLst>
              <a:ext uri="{FF2B5EF4-FFF2-40B4-BE49-F238E27FC236}">
                <a16:creationId xmlns:a16="http://schemas.microsoft.com/office/drawing/2014/main" id="{9D6B63C5-CE50-41D2-A6DE-3F5205454897}"/>
              </a:ext>
            </a:extLst>
          </p:cNvPr>
          <p:cNvGraphicFramePr/>
          <p:nvPr>
            <p:extLst>
              <p:ext uri="{D42A27DB-BD31-4B8C-83A1-F6EECF244321}">
                <p14:modId xmlns:p14="http://schemas.microsoft.com/office/powerpoint/2010/main" val="1257302840"/>
              </p:ext>
            </p:extLst>
          </p:nvPr>
        </p:nvGraphicFramePr>
        <p:xfrm>
          <a:off x="1201620" y="888509"/>
          <a:ext cx="8210494"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28450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2.1. async/await</a:t>
            </a: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18" name="Resim 17">
            <a:extLst>
              <a:ext uri="{FF2B5EF4-FFF2-40B4-BE49-F238E27FC236}">
                <a16:creationId xmlns:a16="http://schemas.microsoft.com/office/drawing/2014/main" id="{6E7A0D9C-1DED-404A-A2F5-30030D9FF3FA}"/>
              </a:ext>
            </a:extLst>
          </p:cNvPr>
          <p:cNvPicPr>
            <a:picLocks noChangeAspect="1"/>
          </p:cNvPicPr>
          <p:nvPr/>
        </p:nvPicPr>
        <p:blipFill>
          <a:blip r:embed="rId2"/>
          <a:stretch>
            <a:fillRect/>
          </a:stretch>
        </p:blipFill>
        <p:spPr>
          <a:xfrm>
            <a:off x="352986" y="1460324"/>
            <a:ext cx="5600700" cy="2743200"/>
          </a:xfrm>
          <a:prstGeom prst="rect">
            <a:avLst/>
          </a:prstGeom>
        </p:spPr>
      </p:pic>
      <p:sp>
        <p:nvSpPr>
          <p:cNvPr id="19" name="Metin kutusu 18">
            <a:extLst>
              <a:ext uri="{FF2B5EF4-FFF2-40B4-BE49-F238E27FC236}">
                <a16:creationId xmlns:a16="http://schemas.microsoft.com/office/drawing/2014/main" id="{3F40F9F8-D4A0-413C-8D29-E672E9ECF5CF}"/>
              </a:ext>
            </a:extLst>
          </p:cNvPr>
          <p:cNvSpPr txBox="1"/>
          <p:nvPr/>
        </p:nvSpPr>
        <p:spPr>
          <a:xfrm>
            <a:off x="352986" y="4474346"/>
            <a:ext cx="5679017" cy="923330"/>
          </a:xfrm>
          <a:prstGeom prst="rect">
            <a:avLst/>
          </a:prstGeom>
          <a:noFill/>
        </p:spPr>
        <p:txBody>
          <a:bodyPr wrap="square" rtlCol="0">
            <a:spAutoFit/>
          </a:bodyPr>
          <a:lstStyle/>
          <a:p>
            <a:r>
              <a:rPr lang="tr-TR"/>
              <a:t>Bu metotta kahvaltı hazırlamak için gerekli tüm işlemler sırasıyla yapılacaktır. Yumurtalar bitmeden tost ekmeğine geçilmeyecektir.</a:t>
            </a:r>
          </a:p>
        </p:txBody>
      </p:sp>
      <p:pic>
        <p:nvPicPr>
          <p:cNvPr id="21" name="Resim 20">
            <a:extLst>
              <a:ext uri="{FF2B5EF4-FFF2-40B4-BE49-F238E27FC236}">
                <a16:creationId xmlns:a16="http://schemas.microsoft.com/office/drawing/2014/main" id="{82768670-689F-4524-A8F5-0AED95CF5F8C}"/>
              </a:ext>
            </a:extLst>
          </p:cNvPr>
          <p:cNvPicPr>
            <a:picLocks noChangeAspect="1"/>
          </p:cNvPicPr>
          <p:nvPr/>
        </p:nvPicPr>
        <p:blipFill>
          <a:blip r:embed="rId3"/>
          <a:stretch>
            <a:fillRect/>
          </a:stretch>
        </p:blipFill>
        <p:spPr>
          <a:xfrm>
            <a:off x="6159999" y="1460324"/>
            <a:ext cx="5843040" cy="3384000"/>
          </a:xfrm>
          <a:prstGeom prst="rect">
            <a:avLst/>
          </a:prstGeom>
        </p:spPr>
      </p:pic>
      <p:sp>
        <p:nvSpPr>
          <p:cNvPr id="22" name="Metin kutusu 21">
            <a:extLst>
              <a:ext uri="{FF2B5EF4-FFF2-40B4-BE49-F238E27FC236}">
                <a16:creationId xmlns:a16="http://schemas.microsoft.com/office/drawing/2014/main" id="{D9731198-92F2-44A5-BC69-3AEAD3644FBD}"/>
              </a:ext>
            </a:extLst>
          </p:cNvPr>
          <p:cNvSpPr txBox="1"/>
          <p:nvPr/>
        </p:nvSpPr>
        <p:spPr>
          <a:xfrm>
            <a:off x="6159999" y="5018567"/>
            <a:ext cx="5843040" cy="1200329"/>
          </a:xfrm>
          <a:prstGeom prst="rect">
            <a:avLst/>
          </a:prstGeom>
          <a:noFill/>
        </p:spPr>
        <p:txBody>
          <a:bodyPr wrap="square" rtlCol="0">
            <a:spAutoFit/>
          </a:bodyPr>
          <a:lstStyle/>
          <a:p>
            <a:r>
              <a:rPr lang="tr-TR"/>
              <a:t>Asenkron hâline dönüştürdüğümüzde ise Yumurta ve Tostlar birbirinin yapılmasını beklemeden başlayıp ikisinden biri de önce bitebilir. Bu da kahvaltının daha hızlı hazırlanmasını sağlar.</a:t>
            </a:r>
          </a:p>
        </p:txBody>
      </p:sp>
    </p:spTree>
    <p:extLst>
      <p:ext uri="{BB962C8B-B14F-4D97-AF65-F5344CB8AC3E}">
        <p14:creationId xmlns:p14="http://schemas.microsoft.com/office/powerpoint/2010/main" val="187154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2.2. Senkron Fonksiyonu Asenkron Çalıştırma</a:t>
            </a: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7" name="Resim 6">
            <a:extLst>
              <a:ext uri="{FF2B5EF4-FFF2-40B4-BE49-F238E27FC236}">
                <a16:creationId xmlns:a16="http://schemas.microsoft.com/office/drawing/2014/main" id="{E49AB3CE-8B40-4020-981D-408CBA9A727C}"/>
              </a:ext>
            </a:extLst>
          </p:cNvPr>
          <p:cNvPicPr>
            <a:picLocks noChangeAspect="1"/>
          </p:cNvPicPr>
          <p:nvPr/>
        </p:nvPicPr>
        <p:blipFill>
          <a:blip r:embed="rId2"/>
          <a:stretch>
            <a:fillRect/>
          </a:stretch>
        </p:blipFill>
        <p:spPr>
          <a:xfrm>
            <a:off x="1213420" y="1905000"/>
            <a:ext cx="6657975" cy="4629150"/>
          </a:xfrm>
          <a:prstGeom prst="rect">
            <a:avLst/>
          </a:prstGeom>
        </p:spPr>
      </p:pic>
    </p:spTree>
    <p:extLst>
      <p:ext uri="{BB962C8B-B14F-4D97-AF65-F5344CB8AC3E}">
        <p14:creationId xmlns:p14="http://schemas.microsoft.com/office/powerpoint/2010/main" val="1804205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3. Stream Çeşitleri</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10408642" cy="4589387"/>
          </a:xfrm>
        </p:spPr>
        <p:txBody>
          <a:bodyPr>
            <a:normAutofit/>
          </a:bodyPr>
          <a:lstStyle/>
          <a:p>
            <a:pPr algn="just"/>
            <a:r>
              <a:rPr lang="tr-TR"/>
              <a:t>İnternet</a:t>
            </a:r>
          </a:p>
          <a:p>
            <a:pPr algn="just"/>
            <a:r>
              <a:rPr lang="tr-TR"/>
              <a:t>Dosya</a:t>
            </a:r>
          </a:p>
          <a:p>
            <a:pPr algn="just"/>
            <a:r>
              <a:rPr lang="tr-TR"/>
              <a:t>Ses</a:t>
            </a:r>
          </a:p>
          <a:p>
            <a:pPr algn="just"/>
            <a:r>
              <a:rPr lang="tr-TR"/>
              <a:t>Görüntü</a:t>
            </a:r>
          </a:p>
          <a:p>
            <a:pPr algn="just"/>
            <a:r>
              <a:rPr lang="tr-TR"/>
              <a:t>Bellek</a:t>
            </a:r>
            <a:endParaRPr lang="en-US"/>
          </a:p>
          <a:p>
            <a:pPr marL="0" indent="0">
              <a:buNone/>
            </a:pP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7" name="Resim 6">
            <a:extLst>
              <a:ext uri="{FF2B5EF4-FFF2-40B4-BE49-F238E27FC236}">
                <a16:creationId xmlns:a16="http://schemas.microsoft.com/office/drawing/2014/main" id="{9B975FE9-0397-474A-90C3-E08FBDE571D0}"/>
              </a:ext>
            </a:extLst>
          </p:cNvPr>
          <p:cNvPicPr>
            <a:picLocks noChangeAspect="1"/>
          </p:cNvPicPr>
          <p:nvPr/>
        </p:nvPicPr>
        <p:blipFill>
          <a:blip r:embed="rId2"/>
          <a:stretch>
            <a:fillRect/>
          </a:stretch>
        </p:blipFill>
        <p:spPr>
          <a:xfrm>
            <a:off x="6784461" y="1531161"/>
            <a:ext cx="4720151" cy="4712400"/>
          </a:xfrm>
          <a:prstGeom prst="rect">
            <a:avLst/>
          </a:prstGeom>
        </p:spPr>
      </p:pic>
    </p:spTree>
    <p:extLst>
      <p:ext uri="{BB962C8B-B14F-4D97-AF65-F5344CB8AC3E}">
        <p14:creationId xmlns:p14="http://schemas.microsoft.com/office/powerpoint/2010/main" val="3431738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FD3E19-27CE-4D6A-8B21-C694EA9EA88D}"/>
              </a:ext>
            </a:extLst>
          </p:cNvPr>
          <p:cNvSpPr>
            <a:spLocks noGrp="1"/>
          </p:cNvSpPr>
          <p:nvPr>
            <p:ph type="title"/>
          </p:nvPr>
        </p:nvSpPr>
        <p:spPr/>
        <p:txBody>
          <a:bodyPr>
            <a:normAutofit/>
          </a:bodyPr>
          <a:lstStyle/>
          <a:p>
            <a:r>
              <a:rPr lang="tr-TR"/>
              <a:t>3.1. İnternet</a:t>
            </a:r>
            <a:endParaRPr lang="en-US" dirty="0"/>
          </a:p>
        </p:txBody>
      </p:sp>
      <p:sp>
        <p:nvSpPr>
          <p:cNvPr id="3" name="İçerik Yer Tutucusu 2">
            <a:extLst>
              <a:ext uri="{FF2B5EF4-FFF2-40B4-BE49-F238E27FC236}">
                <a16:creationId xmlns:a16="http://schemas.microsoft.com/office/drawing/2014/main" id="{D913E1FE-4E39-426D-88DE-2D02D43C23AA}"/>
              </a:ext>
            </a:extLst>
          </p:cNvPr>
          <p:cNvSpPr>
            <a:spLocks noGrp="1"/>
          </p:cNvSpPr>
          <p:nvPr>
            <p:ph idx="1"/>
          </p:nvPr>
        </p:nvSpPr>
        <p:spPr>
          <a:xfrm>
            <a:off x="1095970" y="1744300"/>
            <a:ext cx="10408642" cy="4589387"/>
          </a:xfrm>
        </p:spPr>
        <p:txBody>
          <a:bodyPr>
            <a:normAutofit/>
          </a:bodyPr>
          <a:lstStyle/>
          <a:p>
            <a:r>
              <a:rPr lang="tr-TR"/>
              <a:t>Stream konseptini en iyi tanımlayan örneklerden biri internettir. </a:t>
            </a:r>
          </a:p>
          <a:p>
            <a:r>
              <a:rPr lang="tr-TR"/>
              <a:t>Tüm internet kavramı veri akışı üzerinedir.</a:t>
            </a:r>
          </a:p>
          <a:p>
            <a:r>
              <a:rPr lang="tr-TR"/>
              <a:t>Büyük ya da küçük, veriler parçalar halinde aktarılır veya alınır. Bu verilerin nasıl işleneceği, ne anlama geldiği ise internet protokolleri tarafından belirlenir.</a:t>
            </a:r>
          </a:p>
          <a:p>
            <a:r>
              <a:rPr lang="tr-TR"/>
              <a:t>Örneğin modern internetin çoğunu güçlendiren TCP/IP, verilerin paketler haline getirilmesi, paket takibi, hata kontrolü yapan bir protokoldür.</a:t>
            </a:r>
          </a:p>
          <a:p>
            <a:pPr marL="0" indent="0">
              <a:buNone/>
            </a:pPr>
            <a:endParaRPr lang="en-US" dirty="0"/>
          </a:p>
        </p:txBody>
      </p:sp>
      <p:sp>
        <p:nvSpPr>
          <p:cNvPr id="4" name="Slayt Numarası Yer Tutucusu 3">
            <a:extLst>
              <a:ext uri="{FF2B5EF4-FFF2-40B4-BE49-F238E27FC236}">
                <a16:creationId xmlns:a16="http://schemas.microsoft.com/office/drawing/2014/main" id="{5B46DB9C-FF16-43A5-9C90-74C4AA77562B}"/>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6" name="Resim 5" descr="metin, vektör grafikler, küçük resim içeren bir resim&#10;&#10;Açıklama otomatik olarak oluşturuldu">
            <a:extLst>
              <a:ext uri="{FF2B5EF4-FFF2-40B4-BE49-F238E27FC236}">
                <a16:creationId xmlns:a16="http://schemas.microsoft.com/office/drawing/2014/main" id="{3D80C70C-0C02-497D-BED8-1A6EE8B126CA}"/>
              </a:ext>
            </a:extLst>
          </p:cNvPr>
          <p:cNvPicPr>
            <a:picLocks noChangeAspect="1"/>
          </p:cNvPicPr>
          <p:nvPr/>
        </p:nvPicPr>
        <p:blipFill>
          <a:blip r:embed="rId2"/>
          <a:stretch>
            <a:fillRect/>
          </a:stretch>
        </p:blipFill>
        <p:spPr>
          <a:xfrm>
            <a:off x="4466647" y="4038993"/>
            <a:ext cx="3258706" cy="2602800"/>
          </a:xfrm>
          <a:prstGeom prst="rect">
            <a:avLst/>
          </a:prstGeom>
        </p:spPr>
      </p:pic>
    </p:spTree>
    <p:extLst>
      <p:ext uri="{BB962C8B-B14F-4D97-AF65-F5344CB8AC3E}">
        <p14:creationId xmlns:p14="http://schemas.microsoft.com/office/powerpoint/2010/main" val="2669500568"/>
      </p:ext>
    </p:extLst>
  </p:cSld>
  <p:clrMapOvr>
    <a:masterClrMapping/>
  </p:clrMapOvr>
</p:sld>
</file>

<file path=ppt/theme/theme1.xml><?xml version="1.0" encoding="utf-8"?>
<a:theme xmlns:a="http://schemas.openxmlformats.org/drawingml/2006/main" name="Duman">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3292</TotalTime>
  <Words>2190</Words>
  <Application>Microsoft Office PowerPoint</Application>
  <PresentationFormat>Geniş ekran</PresentationFormat>
  <Paragraphs>259</Paragraphs>
  <Slides>39</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39</vt:i4>
      </vt:variant>
    </vt:vector>
  </HeadingPairs>
  <TitlesOfParts>
    <vt:vector size="45" baseType="lpstr">
      <vt:lpstr>Arial</vt:lpstr>
      <vt:lpstr>Calibri</vt:lpstr>
      <vt:lpstr>Century Gothic</vt:lpstr>
      <vt:lpstr>Roboto</vt:lpstr>
      <vt:lpstr>Wingdings 3</vt:lpstr>
      <vt:lpstr>Duman</vt:lpstr>
      <vt:lpstr>C# Çıktı Sınıfları</vt:lpstr>
      <vt:lpstr>İçindekiler</vt:lpstr>
      <vt:lpstr>1. Stream Kavramı</vt:lpstr>
      <vt:lpstr>2. Asenkron Programlama</vt:lpstr>
      <vt:lpstr>PowerPoint Sunusu</vt:lpstr>
      <vt:lpstr>2.1. async/await</vt:lpstr>
      <vt:lpstr>2.2. Senkron Fonksiyonu Asenkron Çalıştırma</vt:lpstr>
      <vt:lpstr>3. Stream Çeşitleri</vt:lpstr>
      <vt:lpstr>3.1. İnternet</vt:lpstr>
      <vt:lpstr>3.2. Dosya</vt:lpstr>
      <vt:lpstr>3.3. Ses</vt:lpstr>
      <vt:lpstr>3.4. Görüntü</vt:lpstr>
      <vt:lpstr>3.5. Bellek</vt:lpstr>
      <vt:lpstr>4. Stream Sınıfı</vt:lpstr>
      <vt:lpstr>4.1.1. Stream Sınıfının Özellikleri</vt:lpstr>
      <vt:lpstr>4.1.2. Stream Sınıfının Metodları</vt:lpstr>
      <vt:lpstr>4.2. StreamWriter – StreamReader</vt:lpstr>
      <vt:lpstr>4.3. MemoryStream</vt:lpstr>
      <vt:lpstr>4.4. BufferedStream</vt:lpstr>
      <vt:lpstr>4.5.1. NetworkStream</vt:lpstr>
      <vt:lpstr>4.5.2. NetworkStream </vt:lpstr>
      <vt:lpstr>4.6. FileStream</vt:lpstr>
      <vt:lpstr>5. System.IO ile Dosya İşlemleri</vt:lpstr>
      <vt:lpstr>5.1. Dosya Oluşturma </vt:lpstr>
      <vt:lpstr>5.2. Dosya Taşıma</vt:lpstr>
      <vt:lpstr>5.3. Dosya Silme</vt:lpstr>
      <vt:lpstr>5.4. Dosya Açma (Okuma ve Yazma için)</vt:lpstr>
      <vt:lpstr>5.5. Varolan Dosyayı Değiştirip Yedekleme</vt:lpstr>
      <vt:lpstr>5.6. Dosya Özelliklerini Değiştirme</vt:lpstr>
      <vt:lpstr>5.7. Dosya Şifreleme</vt:lpstr>
      <vt:lpstr>5.8. Dosya Adresi ve Temp Klasörü</vt:lpstr>
      <vt:lpstr>5.9. Disk Bilgisi</vt:lpstr>
      <vt:lpstr>6. Örnek Uygulamalar</vt:lpstr>
      <vt:lpstr>6.1. Basit Sohbet Programı</vt:lpstr>
      <vt:lpstr>6.2. Dosya İndirme Programı</vt:lpstr>
      <vt:lpstr>6.3. Web Sitesi İndirme Programı (Senkron  ─ Asenkron Karşılaştırması)</vt:lpstr>
      <vt:lpstr>Sonuç</vt:lpstr>
      <vt:lpstr>Kaynaklar</vt:lpstr>
      <vt:lpstr>İlginiz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Soyutlama Nedir?</dc:title>
  <dc:creator>İsmail KIRBAŞ</dc:creator>
  <cp:lastModifiedBy>Özgür Peynirci</cp:lastModifiedBy>
  <cp:revision>123</cp:revision>
  <dcterms:created xsi:type="dcterms:W3CDTF">2020-04-15T07:57:29Z</dcterms:created>
  <dcterms:modified xsi:type="dcterms:W3CDTF">2021-06-16T16:34:17Z</dcterms:modified>
</cp:coreProperties>
</file>